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257" r:id="rId6"/>
    <p:sldId id="285" r:id="rId7"/>
    <p:sldId id="258" r:id="rId8"/>
    <p:sldId id="261" r:id="rId9"/>
    <p:sldId id="262" r:id="rId10"/>
    <p:sldId id="286" r:id="rId11"/>
    <p:sldId id="263" r:id="rId12"/>
    <p:sldId id="265" r:id="rId13"/>
    <p:sldId id="266" r:id="rId14"/>
    <p:sldId id="267" r:id="rId15"/>
    <p:sldId id="268" r:id="rId16"/>
    <p:sldId id="269" r:id="rId17"/>
    <p:sldId id="270" r:id="rId18"/>
    <p:sldId id="272" r:id="rId19"/>
    <p:sldId id="271" r:id="rId20"/>
    <p:sldId id="274" r:id="rId21"/>
    <p:sldId id="273" r:id="rId22"/>
    <p:sldId id="275" r:id="rId23"/>
    <p:sldId id="276" r:id="rId24"/>
    <p:sldId id="282" r:id="rId25"/>
    <p:sldId id="283" r:id="rId26"/>
    <p:sldId id="287" r:id="rId27"/>
    <p:sldId id="277" r:id="rId28"/>
    <p:sldId id="279" r:id="rId29"/>
    <p:sldId id="281" r:id="rId30"/>
    <p:sldId id="259" r:id="rId31"/>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818A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55" d="100"/>
          <a:sy n="55" d="100"/>
        </p:scale>
        <p:origin x="758" y="3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ableStyles" Target="tableStyles.xml"/><Relationship Id="rId8"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A9FE0CC0-7F71-4693-849C-F6E0C07C646D}" type="datetimeFigureOut">
              <a:rPr lang="en-GB" smtClean="0"/>
              <a:t>15/12/2025</a:t>
            </a:fld>
            <a:endParaRPr lang="en-GB"/>
          </a:p>
        </p:txBody>
      </p:sp>
      <p:sp>
        <p:nvSpPr>
          <p:cNvPr id="5" name="Footer Placeholder 4"/>
          <p:cNvSpPr>
            <a:spLocks noGrp="1"/>
          </p:cNvSpPr>
          <p:nvPr>
            <p:ph type="ftr" sz="quarter" idx="11"/>
          </p:nvPr>
        </p:nvSpPr>
        <p:spPr>
          <a:xfrm>
            <a:off x="2692397" y="5037663"/>
            <a:ext cx="5214635" cy="279400"/>
          </a:xfrm>
        </p:spPr>
        <p:txBody>
          <a:bodyPr/>
          <a:lstStyle/>
          <a:p>
            <a:endParaRPr lang="en-GB"/>
          </a:p>
        </p:txBody>
      </p:sp>
      <p:sp>
        <p:nvSpPr>
          <p:cNvPr id="6" name="Slide Number Placeholder 5"/>
          <p:cNvSpPr>
            <a:spLocks noGrp="1"/>
          </p:cNvSpPr>
          <p:nvPr>
            <p:ph type="sldNum" sz="quarter" idx="12"/>
          </p:nvPr>
        </p:nvSpPr>
        <p:spPr>
          <a:xfrm>
            <a:off x="8956900" y="5037663"/>
            <a:ext cx="551167" cy="279400"/>
          </a:xfrm>
        </p:spPr>
        <p:txBody>
          <a:bodyPr/>
          <a:lstStyle/>
          <a:p>
            <a:fld id="{53DA6178-33E5-432A-8ABF-313F44FDFEA9}" type="slidenum">
              <a:rPr lang="en-GB" smtClean="0"/>
              <a:t>‹#›</a:t>
            </a:fld>
            <a:endParaRPr lang="en-GB"/>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0244782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9FE0CC0-7F71-4693-849C-F6E0C07C646D}" type="datetimeFigureOut">
              <a:rPr lang="en-GB" smtClean="0"/>
              <a:t>15/12/2025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DA6178-33E5-432A-8ABF-313F44FDFEA9}" type="slidenum">
              <a:rPr lang="en-GB" smtClean="0"/>
              <a:t>‹#›</a:t>
            </a:fld>
            <a:endParaRPr lang="en-GB"/>
          </a:p>
        </p:txBody>
      </p:sp>
    </p:spTree>
    <p:extLst>
      <p:ext uri="{BB962C8B-B14F-4D97-AF65-F5344CB8AC3E}">
        <p14:creationId xmlns:p14="http://schemas.microsoft.com/office/powerpoint/2010/main" val="34057228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9FE0CC0-7F71-4693-849C-F6E0C07C646D}" type="datetimeFigureOut">
              <a:rPr lang="en-GB" smtClean="0"/>
              <a:t>15/12/2025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DA6178-33E5-432A-8ABF-313F44FDFEA9}" type="slidenum">
              <a:rPr lang="en-GB" smtClean="0"/>
              <a:t>‹#›</a:t>
            </a:fld>
            <a:endParaRPr lang="en-GB"/>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708452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9FE0CC0-7F71-4693-849C-F6E0C07C646D}" type="datetimeFigureOut">
              <a:rPr lang="en-GB" smtClean="0"/>
              <a:t>15/12/2025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3DA6178-33E5-432A-8ABF-313F44FDFEA9}" type="slidenum">
              <a:rPr lang="en-GB" smtClean="0"/>
              <a:t>‹#›</a:t>
            </a:fld>
            <a:endParaRPr lang="en-GB"/>
          </a:p>
        </p:txBody>
      </p:sp>
    </p:spTree>
    <p:extLst>
      <p:ext uri="{BB962C8B-B14F-4D97-AF65-F5344CB8AC3E}">
        <p14:creationId xmlns:p14="http://schemas.microsoft.com/office/powerpoint/2010/main" val="22142542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9FE0CC0-7F71-4693-849C-F6E0C07C646D}" type="datetimeFigureOut">
              <a:rPr lang="en-GB" smtClean="0"/>
              <a:t>15/12/2025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3DA6178-33E5-432A-8ABF-313F44FDFEA9}" type="slidenum">
              <a:rPr lang="en-GB" smtClean="0"/>
              <a:t>‹#›</a:t>
            </a:fld>
            <a:endParaRPr lang="en-GB"/>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04741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9FE0CC0-7F71-4693-849C-F6E0C07C646D}" type="datetimeFigureOut">
              <a:rPr lang="en-GB" smtClean="0"/>
              <a:t>15/12/2025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3DA6178-33E5-432A-8ABF-313F44FDFEA9}"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234284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9FE0CC0-7F71-4693-849C-F6E0C07C646D}" type="datetimeFigureOut">
              <a:rPr lang="en-GB" smtClean="0"/>
              <a:t>15/12/2025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3DA6178-33E5-432A-8ABF-313F44FDFEA9}" type="slidenum">
              <a:rPr lang="en-GB" smtClean="0"/>
              <a:t>‹#›</a:t>
            </a:fld>
            <a:endParaRPr lang="en-GB"/>
          </a:p>
        </p:txBody>
      </p:sp>
    </p:spTree>
    <p:extLst>
      <p:ext uri="{BB962C8B-B14F-4D97-AF65-F5344CB8AC3E}">
        <p14:creationId xmlns:p14="http://schemas.microsoft.com/office/powerpoint/2010/main" val="42331100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A9FE0CC0-7F71-4693-849C-F6E0C07C646D}" type="datetimeFigureOut">
              <a:rPr lang="en-GB" smtClean="0"/>
              <a:t>15/12/2025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3DA6178-33E5-432A-8ABF-313F44FDFEA9}" type="slidenum">
              <a:rPr lang="en-GB" smtClean="0"/>
              <a:t>‹#›</a:t>
            </a:fld>
            <a:endParaRPr lang="en-GB"/>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081642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A9FE0CC0-7F71-4693-849C-F6E0C07C646D}" type="datetimeFigureOut">
              <a:rPr lang="en-GB" smtClean="0"/>
              <a:t>15/12/2025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3DA6178-33E5-432A-8ABF-313F44FDFEA9}" type="slidenum">
              <a:rPr lang="en-GB" smtClean="0"/>
              <a:t>‹#›</a:t>
            </a:fld>
            <a:endParaRPr lang="en-GB"/>
          </a:p>
        </p:txBody>
      </p:sp>
    </p:spTree>
    <p:extLst>
      <p:ext uri="{BB962C8B-B14F-4D97-AF65-F5344CB8AC3E}">
        <p14:creationId xmlns:p14="http://schemas.microsoft.com/office/powerpoint/2010/main" val="26921955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A9FE0CC0-7F71-4693-849C-F6E0C07C646D}" type="datetimeFigureOut">
              <a:rPr lang="en-GB" smtClean="0"/>
              <a:t>15/12/2025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3DA6178-33E5-432A-8ABF-313F44FDFEA9}" type="slidenum">
              <a:rPr lang="en-GB" smtClean="0"/>
              <a:t>‹#›</a:t>
            </a:fld>
            <a:endParaRPr lang="en-GB"/>
          </a:p>
        </p:txBody>
      </p:sp>
    </p:spTree>
    <p:extLst>
      <p:ext uri="{BB962C8B-B14F-4D97-AF65-F5344CB8AC3E}">
        <p14:creationId xmlns:p14="http://schemas.microsoft.com/office/powerpoint/2010/main" val="220660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9FE0CC0-7F71-4693-849C-F6E0C07C646D}" type="datetimeFigureOut">
              <a:rPr lang="en-GB" smtClean="0"/>
              <a:t>15/12/2025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DA6178-33E5-432A-8ABF-313F44FDFEA9}" type="slidenum">
              <a:rPr lang="en-GB" smtClean="0"/>
              <a:t>‹#›</a:t>
            </a:fld>
            <a:endParaRPr lang="en-GB"/>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558541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9FE0CC0-7F71-4693-849C-F6E0C07C646D}" type="datetimeFigureOut">
              <a:rPr lang="en-GB" smtClean="0"/>
              <a:t>15/12/2025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DA6178-33E5-432A-8ABF-313F44FDFEA9}" type="slidenum">
              <a:rPr lang="en-GB" smtClean="0"/>
              <a:t>‹#›</a:t>
            </a:fld>
            <a:endParaRPr lang="en-GB"/>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1528218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9FE0CC0-7F71-4693-849C-F6E0C07C646D}" type="datetimeFigureOut">
              <a:rPr lang="en-GB" smtClean="0"/>
              <a:t>15/12/2025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DA6178-33E5-432A-8ABF-313F44FDFEA9}" type="slidenum">
              <a:rPr lang="en-GB" smtClean="0"/>
              <a:t>‹#›</a:t>
            </a:fld>
            <a:endParaRPr lang="en-GB"/>
          </a:p>
        </p:txBody>
      </p:sp>
    </p:spTree>
    <p:extLst>
      <p:ext uri="{BB962C8B-B14F-4D97-AF65-F5344CB8AC3E}">
        <p14:creationId xmlns:p14="http://schemas.microsoft.com/office/powerpoint/2010/main" val="94988098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9FE0CC0-7F71-4693-849C-F6E0C07C646D}" type="datetimeFigureOut">
              <a:rPr lang="en-GB" smtClean="0"/>
              <a:t>15/12/2025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DA6178-33E5-432A-8ABF-313F44FDFEA9}" type="slidenum">
              <a:rPr lang="en-GB" smtClean="0"/>
              <a:t>‹#›</a:t>
            </a:fld>
            <a:endParaRPr lang="en-GB"/>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47979711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9FE0CC0-7F71-4693-849C-F6E0C07C646D}" type="datetimeFigureOut">
              <a:rPr lang="en-GB" smtClean="0"/>
              <a:t>15/12/2025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DA6178-33E5-432A-8ABF-313F44FDFEA9}" type="slidenum">
              <a:rPr lang="en-GB" smtClean="0"/>
              <a:t>‹#›</a:t>
            </a:fld>
            <a:endParaRPr lang="en-GB"/>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384305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9FE0CC0-7F71-4693-849C-F6E0C07C646D}" type="datetimeFigureOut">
              <a:rPr lang="en-GB" smtClean="0"/>
              <a:t>15/12/2025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DA6178-33E5-432A-8ABF-313F44FDFEA9}"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1293113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9FE0CC0-7F71-4693-849C-F6E0C07C646D}" type="datetimeFigureOut">
              <a:rPr lang="en-GB" smtClean="0"/>
              <a:t>15/12/2025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DA6178-33E5-432A-8ABF-313F44FDFEA9}" type="slidenum">
              <a:rPr lang="en-GB" smtClean="0"/>
              <a:t>‹#›</a:t>
            </a:fld>
            <a:endParaRPr lang="en-GB"/>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857563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A9FE0CC0-7F71-4693-849C-F6E0C07C646D}" type="datetimeFigureOut">
              <a:rPr lang="en-GB" smtClean="0"/>
              <a:t>15/12/2025</a:t>
            </a:fld>
            <a:endParaRPr lang="en-GB"/>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53DA6178-33E5-432A-8ABF-313F44FDFEA9}" type="slidenum">
              <a:rPr lang="en-GB" smtClean="0"/>
              <a:t>‹#›</a:t>
            </a:fld>
            <a:endParaRPr lang="en-GB"/>
          </a:p>
        </p:txBody>
      </p:sp>
    </p:spTree>
    <p:extLst>
      <p:ext uri="{BB962C8B-B14F-4D97-AF65-F5344CB8AC3E}">
        <p14:creationId xmlns:p14="http://schemas.microsoft.com/office/powerpoint/2010/main" val="74431554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hyperlink" Target="mailto:Office@sjr.beds.olicatschools.org"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s://www.bbpcf.co.uk/" TargetMode="External"/><Relationship Id="rId7" Type="http://schemas.openxmlformats.org/officeDocument/2006/relationships/image" Target="../media/image37.jpeg"/><Relationship Id="rId2" Type="http://schemas.openxmlformats.org/officeDocument/2006/relationships/hyperlink" Target="https://localoffer.bedford.gov.uk/kb5/bedford/directory/home.page" TargetMode="External"/><Relationship Id="rId1" Type="http://schemas.openxmlformats.org/officeDocument/2006/relationships/slideLayout" Target="../slideLayouts/slideLayout2.xml"/><Relationship Id="rId6" Type="http://schemas.openxmlformats.org/officeDocument/2006/relationships/image" Target="../media/image36.jpeg"/><Relationship Id="rId5" Type="http://schemas.openxmlformats.org/officeDocument/2006/relationships/hyperlink" Target="https://www.facesbedford.org/" TargetMode="External"/><Relationship Id="rId4" Type="http://schemas.openxmlformats.org/officeDocument/2006/relationships/hyperlink" Target="https://www.autismbedfordshire.net/" TargetMode="External"/></Relationships>
</file>

<file path=ppt/slides/_rels/slide27.xml.rels><?xml version="1.0" encoding="UTF-8" standalone="yes"?>
<Relationships xmlns="http://schemas.openxmlformats.org/package/2006/relationships"><Relationship Id="rId3" Type="http://schemas.openxmlformats.org/officeDocument/2006/relationships/hyperlink" Target="https://www.stjohnrigby.org/" TargetMode="External"/><Relationship Id="rId2" Type="http://schemas.openxmlformats.org/officeDocument/2006/relationships/hyperlink" Target="mailto:hball@sjr.beds.olcatschools.org" TargetMode="External"/><Relationship Id="rId1" Type="http://schemas.openxmlformats.org/officeDocument/2006/relationships/slideLayout" Target="../slideLayouts/slideLayout2.xml"/><Relationship Id="rId4" Type="http://schemas.openxmlformats.org/officeDocument/2006/relationships/image" Target="../media/image3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CCC56C-0E54-4DEE-95BE-4F3DC750FD2B}"/>
              </a:ext>
            </a:extLst>
          </p:cNvPr>
          <p:cNvSpPr>
            <a:spLocks noGrp="1"/>
          </p:cNvSpPr>
          <p:nvPr>
            <p:ph type="ctrTitle"/>
          </p:nvPr>
        </p:nvSpPr>
        <p:spPr>
          <a:xfrm>
            <a:off x="2652944" y="2020733"/>
            <a:ext cx="6886112" cy="2622658"/>
          </a:xfrm>
        </p:spPr>
        <p:txBody>
          <a:bodyPr>
            <a:noAutofit/>
          </a:bodyPr>
          <a:lstStyle/>
          <a:p>
            <a:r>
              <a:rPr lang="en-US" sz="3600" b="1" dirty="0">
                <a:latin typeface="SassoonPrimaryInfant" pitchFamily="2" charset="0"/>
              </a:rPr>
              <a:t>Special Educational Needs and Disabilities </a:t>
            </a:r>
            <a:br>
              <a:rPr lang="en-US" sz="3600" b="1" dirty="0">
                <a:latin typeface="SassoonPrimaryInfant" pitchFamily="2" charset="0"/>
              </a:rPr>
            </a:br>
            <a:r>
              <a:rPr lang="en-US" sz="3600" b="1" dirty="0">
                <a:latin typeface="SassoonPrimaryInfant" pitchFamily="2" charset="0"/>
              </a:rPr>
              <a:t>Information Report</a:t>
            </a:r>
            <a:br>
              <a:rPr lang="en-US" sz="3600" b="1" dirty="0">
                <a:latin typeface="SassoonPrimaryInfant" pitchFamily="2" charset="0"/>
              </a:rPr>
            </a:br>
            <a:br>
              <a:rPr lang="en-US" sz="3600" b="1" dirty="0">
                <a:latin typeface="SassoonPrimaryInfant" pitchFamily="2" charset="0"/>
              </a:rPr>
            </a:br>
            <a:r>
              <a:rPr lang="en-US" sz="3600" b="1" dirty="0">
                <a:latin typeface="SassoonPrimaryInfant" pitchFamily="2" charset="0"/>
              </a:rPr>
              <a:t>2025-2026</a:t>
            </a:r>
            <a:endParaRPr lang="en-GB" sz="3600" b="1" dirty="0">
              <a:latin typeface="SassoonPrimaryInfant" pitchFamily="2" charset="0"/>
            </a:endParaRPr>
          </a:p>
        </p:txBody>
      </p:sp>
      <p:pic>
        <p:nvPicPr>
          <p:cNvPr id="1026" name="Picture 2" descr="St John Rigby Catholic Primary School">
            <a:extLst>
              <a:ext uri="{FF2B5EF4-FFF2-40B4-BE49-F238E27FC236}">
                <a16:creationId xmlns:a16="http://schemas.microsoft.com/office/drawing/2014/main" id="{A06C4727-3789-4921-9049-5F0B6AC56AE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52944" y="3668993"/>
            <a:ext cx="1526959" cy="1535349"/>
          </a:xfrm>
          <a:prstGeom prst="rect">
            <a:avLst/>
          </a:prstGeom>
          <a:noFill/>
          <a:extLst>
            <a:ext uri="{909E8E84-426E-40DD-AFC4-6F175D3DCCD1}">
              <a14:hiddenFill xmlns:a14="http://schemas.microsoft.com/office/drawing/2010/main">
                <a:solidFill>
                  <a:srgbClr val="FFFFFF"/>
                </a:solidFill>
              </a14:hiddenFill>
            </a:ext>
          </a:extLst>
        </p:spPr>
      </p:pic>
      <p:sp>
        <p:nvSpPr>
          <p:cNvPr id="3" name="AutoShape 2" descr="Our Lady Immaculate Catholic Academies Trust">
            <a:extLst>
              <a:ext uri="{FF2B5EF4-FFF2-40B4-BE49-F238E27FC236}">
                <a16:creationId xmlns:a16="http://schemas.microsoft.com/office/drawing/2014/main" id="{07FE903F-541D-41FF-BEA6-2E6A73D3A269}"/>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4" name="Picture 3">
            <a:extLst>
              <a:ext uri="{FF2B5EF4-FFF2-40B4-BE49-F238E27FC236}">
                <a16:creationId xmlns:a16="http://schemas.microsoft.com/office/drawing/2014/main" id="{26DDC469-0088-43BF-B35B-08F5247E56C2}"/>
              </a:ext>
            </a:extLst>
          </p:cNvPr>
          <p:cNvPicPr>
            <a:picLocks noChangeAspect="1"/>
          </p:cNvPicPr>
          <p:nvPr/>
        </p:nvPicPr>
        <p:blipFill>
          <a:blip r:embed="rId3"/>
          <a:stretch>
            <a:fillRect/>
          </a:stretch>
        </p:blipFill>
        <p:spPr>
          <a:xfrm>
            <a:off x="7708463" y="4412551"/>
            <a:ext cx="1830593" cy="791791"/>
          </a:xfrm>
          <a:prstGeom prst="rect">
            <a:avLst/>
          </a:prstGeom>
        </p:spPr>
      </p:pic>
    </p:spTree>
    <p:extLst>
      <p:ext uri="{BB962C8B-B14F-4D97-AF65-F5344CB8AC3E}">
        <p14:creationId xmlns:p14="http://schemas.microsoft.com/office/powerpoint/2010/main" val="26622362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71259B-72E9-49BC-B1E4-774D3967738D}"/>
              </a:ext>
            </a:extLst>
          </p:cNvPr>
          <p:cNvSpPr>
            <a:spLocks noGrp="1"/>
          </p:cNvSpPr>
          <p:nvPr>
            <p:ph type="title"/>
          </p:nvPr>
        </p:nvSpPr>
        <p:spPr/>
        <p:txBody>
          <a:bodyPr/>
          <a:lstStyle/>
          <a:p>
            <a:r>
              <a:rPr lang="en-US" b="1" u="sng" dirty="0">
                <a:latin typeface="SassoonPrimaryInfant" pitchFamily="2" charset="0"/>
              </a:rPr>
              <a:t>Hello and Welcome</a:t>
            </a:r>
            <a:endParaRPr lang="en-GB" b="1" u="sng" dirty="0">
              <a:latin typeface="SassoonPrimaryInfant" pitchFamily="2" charset="0"/>
            </a:endParaRPr>
          </a:p>
        </p:txBody>
      </p:sp>
      <p:sp>
        <p:nvSpPr>
          <p:cNvPr id="3" name="Content Placeholder 2">
            <a:extLst>
              <a:ext uri="{FF2B5EF4-FFF2-40B4-BE49-F238E27FC236}">
                <a16:creationId xmlns:a16="http://schemas.microsoft.com/office/drawing/2014/main" id="{6F75EE70-0DAB-4442-A67D-19F6A9E45458}"/>
              </a:ext>
            </a:extLst>
          </p:cNvPr>
          <p:cNvSpPr>
            <a:spLocks noGrp="1"/>
          </p:cNvSpPr>
          <p:nvPr>
            <p:ph idx="1"/>
          </p:nvPr>
        </p:nvSpPr>
        <p:spPr/>
        <p:txBody>
          <a:bodyPr>
            <a:normAutofit/>
          </a:bodyPr>
          <a:lstStyle/>
          <a:p>
            <a:pPr marL="0" indent="0" algn="ctr">
              <a:buNone/>
            </a:pPr>
            <a:r>
              <a:rPr lang="en-US" dirty="0">
                <a:latin typeface="SassoonPrimaryInfant" pitchFamily="2" charset="0"/>
              </a:rPr>
              <a:t>Hello, I’m Mrs. Ball, the SENDCo, Designated Teacher for Children Looked After, and Deputy Safeguarding Lead. </a:t>
            </a:r>
          </a:p>
          <a:p>
            <a:pPr marL="0" indent="0" algn="ctr">
              <a:buNone/>
            </a:pPr>
            <a:r>
              <a:rPr lang="en-US" dirty="0">
                <a:latin typeface="SassoonPrimaryInfant" pitchFamily="2" charset="0"/>
              </a:rPr>
              <a:t>This document aims to explain how we support children with Special Educational Needs and their families. </a:t>
            </a:r>
          </a:p>
          <a:p>
            <a:pPr marL="0" indent="0" algn="ctr">
              <a:buNone/>
            </a:pPr>
            <a:r>
              <a:rPr lang="en-US" dirty="0">
                <a:latin typeface="SassoonPrimaryInfant" pitchFamily="2" charset="0"/>
              </a:rPr>
              <a:t>If you have any questions about your child’s progress or well-being, please contact your child’s teacher, a member of the Senior Leadership Team, or myself directly.</a:t>
            </a:r>
          </a:p>
        </p:txBody>
      </p:sp>
      <p:pic>
        <p:nvPicPr>
          <p:cNvPr id="2050" name="91B1FB63-AF24-45E3-895F-64DF2C71DF23" descr="IMG_8613.jpg">
            <a:extLst>
              <a:ext uri="{FF2B5EF4-FFF2-40B4-BE49-F238E27FC236}">
                <a16:creationId xmlns:a16="http://schemas.microsoft.com/office/drawing/2014/main" id="{6AE8C308-C299-4EBF-8A61-2593BDDE5B7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26842" y="1039951"/>
            <a:ext cx="1283064" cy="1246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2" name="Picture 4" descr="https://symbols.widgitonline.com/widgit/col/190x116.25/bycc/English_UK/hello/ITJ/NoTags/80800030690000000.sym.png?showPlurals=0&amp;showPronouns=0&amp;showDemonstratives=0&amp;showImperatives=0&amp;skinTone=1&amp;varyGroupSkinTones=1">
            <a:extLst>
              <a:ext uri="{FF2B5EF4-FFF2-40B4-BE49-F238E27FC236}">
                <a16:creationId xmlns:a16="http://schemas.microsoft.com/office/drawing/2014/main" id="{409F156B-A25F-4D94-A8A6-0091E386488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89821" y="870423"/>
            <a:ext cx="1439982" cy="14155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49760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69DBFB-5BAF-4FDE-B47B-A0373CC51030}"/>
              </a:ext>
            </a:extLst>
          </p:cNvPr>
          <p:cNvSpPr>
            <a:spLocks noGrp="1"/>
          </p:cNvSpPr>
          <p:nvPr>
            <p:ph type="title"/>
          </p:nvPr>
        </p:nvSpPr>
        <p:spPr/>
        <p:txBody>
          <a:bodyPr/>
          <a:lstStyle/>
          <a:p>
            <a:r>
              <a:rPr lang="en-US" b="1" u="sng" dirty="0">
                <a:latin typeface="SassoonPrimaryInfant" pitchFamily="2" charset="0"/>
              </a:rPr>
              <a:t>Our Inclusion Statement</a:t>
            </a:r>
            <a:endParaRPr lang="en-GB" b="1" u="sng" dirty="0">
              <a:latin typeface="SassoonPrimaryInfant" pitchFamily="2" charset="0"/>
            </a:endParaRPr>
          </a:p>
        </p:txBody>
      </p:sp>
      <p:sp>
        <p:nvSpPr>
          <p:cNvPr id="3" name="Content Placeholder 2">
            <a:extLst>
              <a:ext uri="{FF2B5EF4-FFF2-40B4-BE49-F238E27FC236}">
                <a16:creationId xmlns:a16="http://schemas.microsoft.com/office/drawing/2014/main" id="{28DD5880-D8A1-4238-BB00-0C9ECAB2CD10}"/>
              </a:ext>
            </a:extLst>
          </p:cNvPr>
          <p:cNvSpPr>
            <a:spLocks noGrp="1"/>
          </p:cNvSpPr>
          <p:nvPr>
            <p:ph idx="1"/>
          </p:nvPr>
        </p:nvSpPr>
        <p:spPr>
          <a:xfrm>
            <a:off x="1295402" y="2776007"/>
            <a:ext cx="9601196" cy="3318936"/>
          </a:xfrm>
        </p:spPr>
        <p:txBody>
          <a:bodyPr/>
          <a:lstStyle/>
          <a:p>
            <a:pPr marL="0" indent="0" algn="ctr">
              <a:buNone/>
            </a:pPr>
            <a:r>
              <a:rPr lang="en-US" b="1" i="1" dirty="0">
                <a:latin typeface="SassoonPrimaryInfant" pitchFamily="2" charset="0"/>
              </a:rPr>
              <a:t>‘St John Rigby is committed to providing an appropriate and high-quality education to all the children in our care.  We believe that all children, including those identified as having special educational needs and disabilities, have a common entitlement to a broad and balanced academic and social curriculum, which is accessible to them, and are to be fully included in all aspects of school life.’</a:t>
            </a:r>
          </a:p>
          <a:p>
            <a:endParaRPr lang="en-GB" dirty="0"/>
          </a:p>
        </p:txBody>
      </p:sp>
      <p:pic>
        <p:nvPicPr>
          <p:cNvPr id="1026" name="Picture 2" descr="https://symbols.widgitonline.com/widgit/col/190x116.25/bycc/English_UK/inclusion/NOUN/Sg/30840100520100000.sym.png?showPlurals=0&amp;showPronouns=0&amp;showDemonstratives=0&amp;showImperatives=0&amp;skinTone=1&amp;varyGroupSkinTones=1">
            <a:extLst>
              <a:ext uri="{FF2B5EF4-FFF2-40B4-BE49-F238E27FC236}">
                <a16:creationId xmlns:a16="http://schemas.microsoft.com/office/drawing/2014/main" id="{A8D3BD8F-A306-4D9A-B197-467CF082CB7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996" y="982131"/>
            <a:ext cx="1405029" cy="13038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56445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92BBCC-A56C-4D4C-A864-ADA45F14FB12}"/>
              </a:ext>
            </a:extLst>
          </p:cNvPr>
          <p:cNvSpPr>
            <a:spLocks noGrp="1"/>
          </p:cNvSpPr>
          <p:nvPr>
            <p:ph type="title"/>
          </p:nvPr>
        </p:nvSpPr>
        <p:spPr>
          <a:xfrm>
            <a:off x="948060" y="1336152"/>
            <a:ext cx="10515600" cy="1325563"/>
          </a:xfrm>
        </p:spPr>
        <p:txBody>
          <a:bodyPr>
            <a:normAutofit/>
          </a:bodyPr>
          <a:lstStyle/>
          <a:p>
            <a:r>
              <a:rPr lang="en-US" sz="3600" b="1" u="sng" dirty="0">
                <a:latin typeface="SassoonPrimaryInfant" pitchFamily="2" charset="0"/>
              </a:rPr>
              <a:t>What types of SEND do we provide for?</a:t>
            </a:r>
            <a:endParaRPr lang="en-GB" sz="3600" b="1" u="sng" dirty="0">
              <a:latin typeface="SassoonPrimaryInfant" pitchFamily="2" charset="0"/>
            </a:endParaRPr>
          </a:p>
        </p:txBody>
      </p:sp>
      <p:sp>
        <p:nvSpPr>
          <p:cNvPr id="3" name="Content Placeholder 2">
            <a:extLst>
              <a:ext uri="{FF2B5EF4-FFF2-40B4-BE49-F238E27FC236}">
                <a16:creationId xmlns:a16="http://schemas.microsoft.com/office/drawing/2014/main" id="{AAF60F29-A261-4E10-9E97-E385F69A3642}"/>
              </a:ext>
            </a:extLst>
          </p:cNvPr>
          <p:cNvSpPr>
            <a:spLocks noGrp="1"/>
          </p:cNvSpPr>
          <p:nvPr>
            <p:ph idx="1"/>
          </p:nvPr>
        </p:nvSpPr>
        <p:spPr>
          <a:xfrm>
            <a:off x="1057920" y="1636081"/>
            <a:ext cx="10295879" cy="5381854"/>
          </a:xfrm>
        </p:spPr>
        <p:txBody>
          <a:bodyPr>
            <a:normAutofit/>
          </a:bodyPr>
          <a:lstStyle/>
          <a:p>
            <a:pPr marL="0" indent="0">
              <a:buNone/>
            </a:pPr>
            <a:endParaRPr lang="en-US" dirty="0">
              <a:latin typeface="SassoonPrimaryInfant" pitchFamily="2" charset="0"/>
            </a:endParaRPr>
          </a:p>
          <a:p>
            <a:pPr marL="0" indent="0">
              <a:buNone/>
            </a:pPr>
            <a:endParaRPr lang="en-US" dirty="0">
              <a:latin typeface="SassoonPrimaryInfant" pitchFamily="2" charset="0"/>
            </a:endParaRPr>
          </a:p>
          <a:p>
            <a:pPr marL="0" indent="0" algn="ctr">
              <a:buNone/>
            </a:pPr>
            <a:r>
              <a:rPr lang="en-US" sz="1800" dirty="0">
                <a:latin typeface="SassoonPrimaryInfant" pitchFamily="2" charset="0"/>
              </a:rPr>
              <a:t>At St John Rigby we have children with SEN in all of the four broad ‘areas of need’ as named in the SEND Code of Practice 2014. </a:t>
            </a:r>
            <a:endParaRPr lang="en-GB" sz="1800" dirty="0">
              <a:latin typeface="SassoonPrimaryInfant" pitchFamily="2" charset="0"/>
            </a:endParaRPr>
          </a:p>
        </p:txBody>
      </p:sp>
      <p:sp>
        <p:nvSpPr>
          <p:cNvPr id="4" name="Rectangle 3">
            <a:extLst>
              <a:ext uri="{FF2B5EF4-FFF2-40B4-BE49-F238E27FC236}">
                <a16:creationId xmlns:a16="http://schemas.microsoft.com/office/drawing/2014/main" id="{93DF3C8B-BC3D-4F26-AB69-1BC99D20474E}"/>
              </a:ext>
            </a:extLst>
          </p:cNvPr>
          <p:cNvSpPr/>
          <p:nvPr/>
        </p:nvSpPr>
        <p:spPr>
          <a:xfrm>
            <a:off x="904227" y="3669082"/>
            <a:ext cx="3497802" cy="772357"/>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SassoonPrimaryInfant" pitchFamily="2" charset="0"/>
              </a:rPr>
              <a:t>C</a:t>
            </a:r>
            <a:r>
              <a:rPr lang="en-GB" dirty="0">
                <a:latin typeface="SassoonPrimaryInfant" pitchFamily="2" charset="0"/>
              </a:rPr>
              <a:t>ommunication and Interaction</a:t>
            </a:r>
            <a:endParaRPr lang="en-GB" dirty="0"/>
          </a:p>
        </p:txBody>
      </p:sp>
      <p:sp>
        <p:nvSpPr>
          <p:cNvPr id="5" name="Rectangle 4">
            <a:extLst>
              <a:ext uri="{FF2B5EF4-FFF2-40B4-BE49-F238E27FC236}">
                <a16:creationId xmlns:a16="http://schemas.microsoft.com/office/drawing/2014/main" id="{B81ACE0E-A603-4B66-B8B1-2CBF67006C06}"/>
              </a:ext>
            </a:extLst>
          </p:cNvPr>
          <p:cNvSpPr/>
          <p:nvPr/>
        </p:nvSpPr>
        <p:spPr>
          <a:xfrm>
            <a:off x="6326117" y="3661550"/>
            <a:ext cx="3497802" cy="772357"/>
          </a:xfrm>
          <a:prstGeom prst="rect">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SassoonPrimaryInfant" pitchFamily="2" charset="0"/>
              </a:rPr>
              <a:t>C</a:t>
            </a:r>
            <a:r>
              <a:rPr lang="en-GB" dirty="0">
                <a:latin typeface="SassoonPrimaryInfant" pitchFamily="2" charset="0"/>
              </a:rPr>
              <a:t>ognition and Learning</a:t>
            </a:r>
            <a:endParaRPr lang="en-GB" dirty="0"/>
          </a:p>
        </p:txBody>
      </p:sp>
      <p:sp>
        <p:nvSpPr>
          <p:cNvPr id="6" name="Rectangle 5">
            <a:extLst>
              <a:ext uri="{FF2B5EF4-FFF2-40B4-BE49-F238E27FC236}">
                <a16:creationId xmlns:a16="http://schemas.microsoft.com/office/drawing/2014/main" id="{A352FB74-1FAA-4F87-BAAF-A42B740C4854}"/>
              </a:ext>
            </a:extLst>
          </p:cNvPr>
          <p:cNvSpPr/>
          <p:nvPr/>
        </p:nvSpPr>
        <p:spPr>
          <a:xfrm>
            <a:off x="948060" y="4944153"/>
            <a:ext cx="3497802" cy="772357"/>
          </a:xfrm>
          <a:prstGeom prst="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SassoonPrimaryInfant" pitchFamily="2" charset="0"/>
              </a:rPr>
              <a:t>Sensory and/or Physical Needs</a:t>
            </a:r>
            <a:endParaRPr lang="en-GB" dirty="0">
              <a:latin typeface="SassoonPrimaryInfant" pitchFamily="2" charset="0"/>
            </a:endParaRPr>
          </a:p>
        </p:txBody>
      </p:sp>
      <p:sp>
        <p:nvSpPr>
          <p:cNvPr id="7" name="Rectangle 6">
            <a:extLst>
              <a:ext uri="{FF2B5EF4-FFF2-40B4-BE49-F238E27FC236}">
                <a16:creationId xmlns:a16="http://schemas.microsoft.com/office/drawing/2014/main" id="{D96A5581-6167-4E2C-BF0F-3D71706B5D66}"/>
              </a:ext>
            </a:extLst>
          </p:cNvPr>
          <p:cNvSpPr/>
          <p:nvPr/>
        </p:nvSpPr>
        <p:spPr>
          <a:xfrm>
            <a:off x="6326117" y="4938279"/>
            <a:ext cx="3497802" cy="772357"/>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r>
              <a:rPr lang="en-GB" dirty="0">
                <a:latin typeface="SassoonPrimaryInfant" pitchFamily="2" charset="0"/>
              </a:rPr>
            </a:br>
            <a:r>
              <a:rPr lang="en-GB" dirty="0">
                <a:latin typeface="SassoonPrimaryInfant" pitchFamily="2" charset="0"/>
              </a:rPr>
              <a:t>Social, Emotional and Mental Health</a:t>
            </a:r>
          </a:p>
          <a:p>
            <a:endParaRPr lang="en-US" dirty="0">
              <a:latin typeface="SassoonPrimaryInfant" pitchFamily="2" charset="0"/>
            </a:endParaRPr>
          </a:p>
        </p:txBody>
      </p:sp>
      <p:pic>
        <p:nvPicPr>
          <p:cNvPr id="3074" name="Picture 2" descr="https://symbols.widgitonline.com/widgit/col/190x116.25/bycc/English_UK/communication/NOUN/Sg/30800100850000000.sym.png?showPlurals=0&amp;showPronouns=0&amp;showDemonstratives=0&amp;showImperatives=0&amp;skinTone=1&amp;varyGroupSkinTones=1">
            <a:extLst>
              <a:ext uri="{FF2B5EF4-FFF2-40B4-BE49-F238E27FC236}">
                <a16:creationId xmlns:a16="http://schemas.microsoft.com/office/drawing/2014/main" id="{973A7DAC-8A66-4C5B-A159-BE02EEB7645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55723" y="3449071"/>
            <a:ext cx="1133475" cy="110490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s://symbols.widgitonline.com/widgit/col/190x77.5/bycc/English_UK/sensory/ADJ/NoTags/40020010760100000.sym.png?showPlurals=0&amp;showPronouns=0&amp;showDemonstratives=0&amp;showImperatives=0&amp;skinTone=1&amp;varyGroupSkinTones=1">
            <a:extLst>
              <a:ext uri="{FF2B5EF4-FFF2-40B4-BE49-F238E27FC236}">
                <a16:creationId xmlns:a16="http://schemas.microsoft.com/office/drawing/2014/main" id="{175671BC-2AAA-4D9A-9AA7-7ABFD40AF90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55723" y="4811579"/>
            <a:ext cx="1133475" cy="1118943"/>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https://symbols.widgitonline.com/widgit/col/190x77.5/bycc/English_UK/cognition/NOUN/Sg/30800010080000000.sym.png?showPlurals=0&amp;showPronouns=0&amp;showDemonstratives=0&amp;showImperatives=0&amp;skinTone=1&amp;varyGroupSkinTones=1">
            <a:extLst>
              <a:ext uri="{FF2B5EF4-FFF2-40B4-BE49-F238E27FC236}">
                <a16:creationId xmlns:a16="http://schemas.microsoft.com/office/drawing/2014/main" id="{98EC0CFB-9152-43A4-8710-9F3838AD67A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977613" y="3555483"/>
            <a:ext cx="1037390" cy="998488"/>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https://symbols.widgitonline.com/widgit/col/190x116.25/bycc/English_UK/mental%20health/NPHRASE/Sg/30030400000000000.sym.png?showPlurals=0&amp;showPronouns=0&amp;showDemonstratives=0&amp;showImperatives=0&amp;skinTone=1&amp;varyGroupSkinTones=1">
            <a:extLst>
              <a:ext uri="{FF2B5EF4-FFF2-40B4-BE49-F238E27FC236}">
                <a16:creationId xmlns:a16="http://schemas.microsoft.com/office/drawing/2014/main" id="{34F91A6B-8F72-40B9-A00C-FA1140354DC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008339" y="4712148"/>
            <a:ext cx="1032919" cy="9984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50340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71BA25-37D2-42B9-AFD6-E2A1FE1DCF73}"/>
              </a:ext>
            </a:extLst>
          </p:cNvPr>
          <p:cNvSpPr>
            <a:spLocks noGrp="1"/>
          </p:cNvSpPr>
          <p:nvPr>
            <p:ph type="title"/>
          </p:nvPr>
        </p:nvSpPr>
        <p:spPr>
          <a:xfrm>
            <a:off x="1797853" y="997073"/>
            <a:ext cx="9601196" cy="1303867"/>
          </a:xfrm>
        </p:spPr>
        <p:txBody>
          <a:bodyPr>
            <a:normAutofit fontScale="90000"/>
          </a:bodyPr>
          <a:lstStyle/>
          <a:p>
            <a:r>
              <a:rPr lang="en-US" b="1" u="sng" dirty="0">
                <a:latin typeface="SassoonPrimaryInfant" pitchFamily="2" charset="0"/>
              </a:rPr>
              <a:t>How do we identify SEND and assess needs?</a:t>
            </a:r>
            <a:endParaRPr lang="en-GB" b="1" u="sng" dirty="0">
              <a:latin typeface="SassoonPrimaryInfant" pitchFamily="2" charset="0"/>
            </a:endParaRPr>
          </a:p>
        </p:txBody>
      </p:sp>
      <p:sp>
        <p:nvSpPr>
          <p:cNvPr id="3" name="Content Placeholder 2">
            <a:extLst>
              <a:ext uri="{FF2B5EF4-FFF2-40B4-BE49-F238E27FC236}">
                <a16:creationId xmlns:a16="http://schemas.microsoft.com/office/drawing/2014/main" id="{F6628790-B62A-488D-A01A-7327BA72A416}"/>
              </a:ext>
            </a:extLst>
          </p:cNvPr>
          <p:cNvSpPr>
            <a:spLocks noGrp="1"/>
          </p:cNvSpPr>
          <p:nvPr>
            <p:ph idx="1"/>
          </p:nvPr>
        </p:nvSpPr>
        <p:spPr>
          <a:xfrm>
            <a:off x="819877" y="1560322"/>
            <a:ext cx="10748248" cy="5032375"/>
          </a:xfrm>
        </p:spPr>
        <p:txBody>
          <a:bodyPr>
            <a:normAutofit/>
          </a:bodyPr>
          <a:lstStyle/>
          <a:p>
            <a:endParaRPr lang="en-US" sz="1900" dirty="0">
              <a:latin typeface="SassoonPrimaryInfant" pitchFamily="2" charset="0"/>
            </a:endParaRPr>
          </a:p>
          <a:p>
            <a:pPr marL="0" indent="0">
              <a:buNone/>
            </a:pPr>
            <a:endParaRPr lang="en-US" sz="1900" dirty="0">
              <a:latin typeface="SassoonPrimaryInfant" pitchFamily="2" charset="0"/>
            </a:endParaRPr>
          </a:p>
          <a:p>
            <a:pPr marL="0" indent="0">
              <a:buNone/>
            </a:pPr>
            <a:r>
              <a:rPr lang="en-US" sz="1900" b="1" dirty="0">
                <a:latin typeface="SassoonPrimaryInfant" pitchFamily="2" charset="0"/>
              </a:rPr>
              <a:t>A child with SEND will be identified by either one of these three ways:</a:t>
            </a:r>
          </a:p>
          <a:p>
            <a:pPr marL="457200" indent="-457200">
              <a:buAutoNum type="arabicPeriod"/>
            </a:pPr>
            <a:r>
              <a:rPr lang="en-US" sz="1900" dirty="0">
                <a:solidFill>
                  <a:schemeClr val="tx1"/>
                </a:solidFill>
                <a:latin typeface="SassoonPrimaryInfant" pitchFamily="2" charset="0"/>
              </a:rPr>
              <a:t>If a teacher has a concern, they will discuss it with parents and monitor progress using the </a:t>
            </a:r>
            <a:r>
              <a:rPr lang="en-US" sz="1900" b="1" dirty="0">
                <a:solidFill>
                  <a:schemeClr val="tx1"/>
                </a:solidFill>
                <a:latin typeface="SassoonPrimaryInfant" pitchFamily="2" charset="0"/>
              </a:rPr>
              <a:t>Assess–Plan–Do–Review</a:t>
            </a:r>
            <a:r>
              <a:rPr lang="en-US" sz="1900" dirty="0">
                <a:solidFill>
                  <a:schemeClr val="tx1"/>
                </a:solidFill>
                <a:latin typeface="SassoonPrimaryInfant" pitchFamily="2" charset="0"/>
              </a:rPr>
              <a:t> cycle. After six weeks, the process is reviewed with the SENDCo, who may conduct further assessments or involve external agencies if needed.</a:t>
            </a:r>
          </a:p>
          <a:p>
            <a:pPr marL="457200" indent="-457200">
              <a:buFont typeface="Arial"/>
              <a:buAutoNum type="arabicPeriod"/>
            </a:pPr>
            <a:r>
              <a:rPr lang="en-US" sz="1900" dirty="0">
                <a:solidFill>
                  <a:schemeClr val="tx1"/>
                </a:solidFill>
                <a:latin typeface="SassoonPrimaryInfant" pitchFamily="2" charset="0"/>
              </a:rPr>
              <a:t>Through assessments and tracking progress.</a:t>
            </a:r>
          </a:p>
          <a:p>
            <a:pPr marL="457200" indent="-457200">
              <a:buFont typeface="Arial"/>
              <a:buAutoNum type="arabicPeriod"/>
            </a:pPr>
            <a:r>
              <a:rPr lang="en-US" sz="1900" dirty="0">
                <a:solidFill>
                  <a:schemeClr val="tx1"/>
                </a:solidFill>
                <a:latin typeface="SassoonPrimaryInfant" pitchFamily="2" charset="0"/>
              </a:rPr>
              <a:t>A parent may tell us that you think your child may be struggling with something, so we will investigate and monitor progress using the </a:t>
            </a:r>
            <a:r>
              <a:rPr lang="en-US" sz="1900" b="1" dirty="0">
                <a:solidFill>
                  <a:schemeClr val="tx1"/>
                </a:solidFill>
                <a:latin typeface="SassoonPrimaryInfant" pitchFamily="2" charset="0"/>
              </a:rPr>
              <a:t>Assess–Plan–Do–Review</a:t>
            </a:r>
            <a:r>
              <a:rPr lang="en-US" sz="1900" dirty="0">
                <a:solidFill>
                  <a:schemeClr val="tx1"/>
                </a:solidFill>
                <a:latin typeface="SassoonPrimaryInfant" pitchFamily="2" charset="0"/>
              </a:rPr>
              <a:t> cycle. </a:t>
            </a:r>
            <a:endParaRPr lang="en-US" sz="1900" dirty="0">
              <a:latin typeface="SassoonPrimaryInfant" pitchFamily="2" charset="0"/>
            </a:endParaRPr>
          </a:p>
          <a:p>
            <a:pPr marL="0" indent="0">
              <a:buNone/>
            </a:pPr>
            <a:endParaRPr lang="en-US" sz="1900" dirty="0">
              <a:latin typeface="SassoonPrimaryInfant" pitchFamily="2" charset="0"/>
            </a:endParaRPr>
          </a:p>
        </p:txBody>
      </p:sp>
      <p:pic>
        <p:nvPicPr>
          <p:cNvPr id="4098" name="Picture 2" descr="https://symbols.widgitonline.com/widgit/col/190x77.5/bycc/English_UK/need/VPRES3/Sg/20050100610200000.sym.png?showPlurals=0&amp;showPronouns=0&amp;showDemonstratives=0&amp;showImperatives=0&amp;skinTone=1&amp;varyGroupSkinTones=1">
            <a:extLst>
              <a:ext uri="{FF2B5EF4-FFF2-40B4-BE49-F238E27FC236}">
                <a16:creationId xmlns:a16="http://schemas.microsoft.com/office/drawing/2014/main" id="{51B1C22B-D8F2-4E84-967B-67469A62A46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5395" y="1113226"/>
            <a:ext cx="912458" cy="1003704"/>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43EEB9C0-53C6-44FA-9E22-E5A921CB48B0}"/>
              </a:ext>
            </a:extLst>
          </p:cNvPr>
          <p:cNvSpPr/>
          <p:nvPr/>
        </p:nvSpPr>
        <p:spPr>
          <a:xfrm>
            <a:off x="885395" y="5060272"/>
            <a:ext cx="10415879" cy="923278"/>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SassoonPrimaryInfant" pitchFamily="2" charset="0"/>
              </a:rPr>
              <a:t>Parents are kept informed and involved throughout. The teacher and SENDCo guide the process following the </a:t>
            </a:r>
            <a:r>
              <a:rPr lang="en-US" b="1" dirty="0">
                <a:latin typeface="SassoonPrimaryInfant" pitchFamily="2" charset="0"/>
              </a:rPr>
              <a:t>Graduated Response</a:t>
            </a:r>
            <a:r>
              <a:rPr lang="en-US" dirty="0">
                <a:latin typeface="SassoonPrimaryInfant" pitchFamily="2" charset="0"/>
              </a:rPr>
              <a:t> outlined in the SEND Code of Practice, creating a personalised Learning Plan if a SEND need is identified.</a:t>
            </a:r>
          </a:p>
        </p:txBody>
      </p:sp>
    </p:spTree>
    <p:extLst>
      <p:ext uri="{BB962C8B-B14F-4D97-AF65-F5344CB8AC3E}">
        <p14:creationId xmlns:p14="http://schemas.microsoft.com/office/powerpoint/2010/main" val="9458396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1F4327-9AA6-42C2-883A-EEFFA1D1B1BE}"/>
              </a:ext>
            </a:extLst>
          </p:cNvPr>
          <p:cNvSpPr>
            <a:spLocks noGrp="1"/>
          </p:cNvSpPr>
          <p:nvPr>
            <p:ph type="title"/>
          </p:nvPr>
        </p:nvSpPr>
        <p:spPr/>
        <p:txBody>
          <a:bodyPr>
            <a:normAutofit fontScale="90000"/>
          </a:bodyPr>
          <a:lstStyle/>
          <a:p>
            <a:r>
              <a:rPr lang="en-US" b="1" u="sng" dirty="0">
                <a:latin typeface="SassoonPrimaryInfant" pitchFamily="2" charset="0"/>
              </a:rPr>
              <a:t>What is our approach to teaching children with SEND?</a:t>
            </a:r>
            <a:endParaRPr lang="en-GB" b="1" u="sng" dirty="0">
              <a:latin typeface="SassoonPrimaryInfant" pitchFamily="2" charset="0"/>
            </a:endParaRPr>
          </a:p>
        </p:txBody>
      </p:sp>
      <p:sp>
        <p:nvSpPr>
          <p:cNvPr id="3" name="Content Placeholder 2">
            <a:extLst>
              <a:ext uri="{FF2B5EF4-FFF2-40B4-BE49-F238E27FC236}">
                <a16:creationId xmlns:a16="http://schemas.microsoft.com/office/drawing/2014/main" id="{2B737DB2-FAA5-47BB-857B-2A6C56B2E22A}"/>
              </a:ext>
            </a:extLst>
          </p:cNvPr>
          <p:cNvSpPr>
            <a:spLocks noGrp="1"/>
          </p:cNvSpPr>
          <p:nvPr>
            <p:ph idx="1"/>
          </p:nvPr>
        </p:nvSpPr>
        <p:spPr>
          <a:xfrm>
            <a:off x="1041255" y="2537863"/>
            <a:ext cx="8192100" cy="4390008"/>
          </a:xfrm>
        </p:spPr>
        <p:txBody>
          <a:bodyPr>
            <a:normAutofit/>
          </a:bodyPr>
          <a:lstStyle/>
          <a:p>
            <a:pPr marL="0" indent="0">
              <a:buNone/>
            </a:pPr>
            <a:r>
              <a:rPr lang="en-US" b="1" dirty="0">
                <a:latin typeface="SassoonPrimaryInfant" pitchFamily="2" charset="0"/>
              </a:rPr>
              <a:t>Your child’s class teacher will…</a:t>
            </a:r>
          </a:p>
          <a:p>
            <a:r>
              <a:rPr lang="en-US" sz="2000" dirty="0">
                <a:latin typeface="SassoonPrimaryInfant" pitchFamily="2" charset="0"/>
              </a:rPr>
              <a:t>Monitor progress.</a:t>
            </a:r>
          </a:p>
          <a:p>
            <a:r>
              <a:rPr lang="en-US" sz="2000" dirty="0">
                <a:latin typeface="SassoonPrimaryInfant" pitchFamily="2" charset="0"/>
              </a:rPr>
              <a:t>Offer an inclusive, flexible curriculum that values every child and supports diverse learning needs. </a:t>
            </a:r>
          </a:p>
          <a:p>
            <a:r>
              <a:rPr lang="en-US" sz="2000" dirty="0">
                <a:latin typeface="SassoonPrimaryInfant" pitchFamily="2" charset="0"/>
              </a:rPr>
              <a:t>Staff adapt teaching and provision to remove barriers and ensure all pupils can access and succeed in every aspect of school life.</a:t>
            </a:r>
          </a:p>
          <a:p>
            <a:r>
              <a:rPr lang="en-US" sz="2000" dirty="0">
                <a:latin typeface="SassoonPrimaryInfant" pitchFamily="2" charset="0"/>
              </a:rPr>
              <a:t>Communicate regularly with you about your child’s progress and create and implement their Learning Plan.</a:t>
            </a:r>
          </a:p>
          <a:p>
            <a:endParaRPr lang="en-GB" dirty="0">
              <a:latin typeface="SassoonPrimaryInfant" pitchFamily="2" charset="0"/>
            </a:endParaRPr>
          </a:p>
        </p:txBody>
      </p:sp>
      <p:pic>
        <p:nvPicPr>
          <p:cNvPr id="5122" name="Picture 2" descr="https://symbols.widgitonline.com/widgit/col/190x116.25/bycc/English_UK/teacher/NOUN/Sg/30010101500100000.sym.png?showPlurals=0&amp;showPronouns=0&amp;showDemonstratives=0&amp;showImperatives=0&amp;skinTone=1&amp;varyGroupSkinTones=1">
            <a:extLst>
              <a:ext uri="{FF2B5EF4-FFF2-40B4-BE49-F238E27FC236}">
                <a16:creationId xmlns:a16="http://schemas.microsoft.com/office/drawing/2014/main" id="{79FAD199-ACBA-4B5E-B682-FDEF41A9955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33355" y="3839644"/>
            <a:ext cx="1663243" cy="17864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4955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7E3CD1-ACCF-4F95-BCFC-09B8C3BA82EB}"/>
              </a:ext>
            </a:extLst>
          </p:cNvPr>
          <p:cNvSpPr>
            <a:spLocks noGrp="1"/>
          </p:cNvSpPr>
          <p:nvPr>
            <p:ph type="title"/>
          </p:nvPr>
        </p:nvSpPr>
        <p:spPr/>
        <p:txBody>
          <a:bodyPr>
            <a:normAutofit fontScale="90000"/>
          </a:bodyPr>
          <a:lstStyle/>
          <a:p>
            <a:r>
              <a:rPr lang="en-US" b="1" u="sng" dirty="0">
                <a:latin typeface="SassoonPrimaryInfant" pitchFamily="2" charset="0"/>
              </a:rPr>
              <a:t>What is our approach to teaching children with SEND?</a:t>
            </a:r>
            <a:endParaRPr lang="en-GB" dirty="0"/>
          </a:p>
        </p:txBody>
      </p:sp>
      <p:sp>
        <p:nvSpPr>
          <p:cNvPr id="3" name="Content Placeholder 2">
            <a:extLst>
              <a:ext uri="{FF2B5EF4-FFF2-40B4-BE49-F238E27FC236}">
                <a16:creationId xmlns:a16="http://schemas.microsoft.com/office/drawing/2014/main" id="{D6079947-4575-4561-A269-3325EEF39E4E}"/>
              </a:ext>
            </a:extLst>
          </p:cNvPr>
          <p:cNvSpPr>
            <a:spLocks noGrp="1"/>
          </p:cNvSpPr>
          <p:nvPr>
            <p:ph idx="1"/>
          </p:nvPr>
        </p:nvSpPr>
        <p:spPr>
          <a:xfrm>
            <a:off x="904652" y="2832060"/>
            <a:ext cx="8976196" cy="3479884"/>
          </a:xfrm>
        </p:spPr>
        <p:txBody>
          <a:bodyPr>
            <a:normAutofit lnSpcReduction="10000"/>
          </a:bodyPr>
          <a:lstStyle/>
          <a:p>
            <a:r>
              <a:rPr lang="en-US" dirty="0">
                <a:latin typeface="SassoonPrimaryInfant" pitchFamily="2" charset="0"/>
              </a:rPr>
              <a:t>Mrs. Ball (SENDCo) and the Inclusion Team coordinate all SEND provision, ensuring effective support for children with additional needs. </a:t>
            </a:r>
          </a:p>
          <a:p>
            <a:r>
              <a:rPr lang="en-US" dirty="0">
                <a:latin typeface="SassoonPrimaryInfant" pitchFamily="2" charset="0"/>
              </a:rPr>
              <a:t>We will work closely with staff, parents, and external agencies, maintain the SEND register, and keep detailed records of each child’s progress. </a:t>
            </a:r>
          </a:p>
          <a:p>
            <a:r>
              <a:rPr lang="en-US" dirty="0">
                <a:latin typeface="SassoonPrimaryInfant" pitchFamily="2" charset="0"/>
              </a:rPr>
              <a:t>We will oversee the school’s SEND policy, advise on resources and support strategies, manage transitions, and ensure reasonable adjustments and access arrangements are in place.</a:t>
            </a:r>
            <a:endParaRPr lang="en-GB" sz="2000" dirty="0"/>
          </a:p>
        </p:txBody>
      </p:sp>
      <p:pic>
        <p:nvPicPr>
          <p:cNvPr id="6146" name="Picture 2" descr="https://symbols.widgitonline.com/widgit/col/190x116.25/bycc/English_UK/senco/PROP/NoTags/30010103630000000.sym.png?showPlurals=0&amp;showPronouns=0&amp;showDemonstratives=0&amp;showImperatives=0&amp;skinTone=1&amp;varyGroupSkinTones=1">
            <a:extLst>
              <a:ext uri="{FF2B5EF4-FFF2-40B4-BE49-F238E27FC236}">
                <a16:creationId xmlns:a16="http://schemas.microsoft.com/office/drawing/2014/main" id="{F76A1293-660F-4E34-8AE1-4D18426D7C2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15573" y="4486276"/>
            <a:ext cx="1162050" cy="1104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20236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4542F7-68AC-4746-A4F3-92372D42E62A}"/>
              </a:ext>
            </a:extLst>
          </p:cNvPr>
          <p:cNvSpPr>
            <a:spLocks noGrp="1"/>
          </p:cNvSpPr>
          <p:nvPr>
            <p:ph type="title"/>
          </p:nvPr>
        </p:nvSpPr>
        <p:spPr/>
        <p:txBody>
          <a:bodyPr>
            <a:normAutofit fontScale="90000"/>
          </a:bodyPr>
          <a:lstStyle/>
          <a:p>
            <a:r>
              <a:rPr lang="en-US" b="1" u="sng" dirty="0">
                <a:latin typeface="SassoonPrimaryInfant" pitchFamily="2" charset="0"/>
              </a:rPr>
              <a:t>How do we adapt the curriculum and environment for pupils with SEND?</a:t>
            </a:r>
            <a:endParaRPr lang="en-GB" dirty="0"/>
          </a:p>
        </p:txBody>
      </p:sp>
      <p:sp>
        <p:nvSpPr>
          <p:cNvPr id="3" name="Content Placeholder 2">
            <a:extLst>
              <a:ext uri="{FF2B5EF4-FFF2-40B4-BE49-F238E27FC236}">
                <a16:creationId xmlns:a16="http://schemas.microsoft.com/office/drawing/2014/main" id="{FFEFFD6D-F9E5-48F8-B4B7-E09DB46CE99C}"/>
              </a:ext>
            </a:extLst>
          </p:cNvPr>
          <p:cNvSpPr>
            <a:spLocks noGrp="1"/>
          </p:cNvSpPr>
          <p:nvPr>
            <p:ph idx="1"/>
          </p:nvPr>
        </p:nvSpPr>
        <p:spPr>
          <a:xfrm>
            <a:off x="825623" y="3142695"/>
            <a:ext cx="8753383" cy="3994719"/>
          </a:xfrm>
        </p:spPr>
        <p:txBody>
          <a:bodyPr>
            <a:normAutofit/>
          </a:bodyPr>
          <a:lstStyle/>
          <a:p>
            <a:pPr marL="0" indent="0" algn="ctr">
              <a:buNone/>
            </a:pPr>
            <a:r>
              <a:rPr lang="en-US" dirty="0">
                <a:latin typeface="SassoonPrimaryInfant" pitchFamily="2" charset="0"/>
              </a:rPr>
              <a:t>At St John Rigby, we offer an inclusive, flexible curriculum that values every child and supports diverse learning needs. Staff adapt teaching and provision to remove barriers and ensure all pupils can access and succeed in every aspect of school life.</a:t>
            </a:r>
          </a:p>
        </p:txBody>
      </p:sp>
      <p:pic>
        <p:nvPicPr>
          <p:cNvPr id="7170" name="Picture 2" descr="https://symbols.widgitonline.com/widgit/col/190x116.25/bycc/English_UK/classroom/NOUN/Sg/30820010030000000.sym.png?showPlurals=0&amp;showPronouns=0&amp;showDemonstratives=0&amp;showImperatives=0&amp;skinTone=1&amp;varyGroupSkinTones=1">
            <a:extLst>
              <a:ext uri="{FF2B5EF4-FFF2-40B4-BE49-F238E27FC236}">
                <a16:creationId xmlns:a16="http://schemas.microsoft.com/office/drawing/2014/main" id="{C8CA9489-4F78-4DC5-93E9-4A4A674EEFA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16356" y="3331346"/>
            <a:ext cx="1114425" cy="1104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70675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DEEA73-EA2E-47D2-8A91-24F3549301CF}"/>
              </a:ext>
            </a:extLst>
          </p:cNvPr>
          <p:cNvSpPr>
            <a:spLocks noGrp="1"/>
          </p:cNvSpPr>
          <p:nvPr>
            <p:ph type="title"/>
          </p:nvPr>
        </p:nvSpPr>
        <p:spPr>
          <a:xfrm>
            <a:off x="1664567" y="982132"/>
            <a:ext cx="9601196" cy="1303867"/>
          </a:xfrm>
        </p:spPr>
        <p:txBody>
          <a:bodyPr>
            <a:normAutofit fontScale="90000"/>
          </a:bodyPr>
          <a:lstStyle/>
          <a:p>
            <a:r>
              <a:rPr lang="en-US" b="1" u="sng" dirty="0">
                <a:latin typeface="SassoonPrimaryInfant" pitchFamily="2" charset="0"/>
              </a:rPr>
              <a:t>What different teaching approaches do we have for pupils with SEND?</a:t>
            </a:r>
            <a:endParaRPr lang="en-GB" b="1" u="sng" dirty="0">
              <a:latin typeface="SassoonPrimaryInfant" pitchFamily="2" charset="0"/>
            </a:endParaRPr>
          </a:p>
        </p:txBody>
      </p:sp>
      <p:sp>
        <p:nvSpPr>
          <p:cNvPr id="4" name="Rectangle: Rounded Corners 3">
            <a:extLst>
              <a:ext uri="{FF2B5EF4-FFF2-40B4-BE49-F238E27FC236}">
                <a16:creationId xmlns:a16="http://schemas.microsoft.com/office/drawing/2014/main" id="{88BC547E-B461-43DD-A809-816910A77122}"/>
              </a:ext>
            </a:extLst>
          </p:cNvPr>
          <p:cNvSpPr/>
          <p:nvPr/>
        </p:nvSpPr>
        <p:spPr>
          <a:xfrm>
            <a:off x="2612334" y="2912402"/>
            <a:ext cx="3021495" cy="1073426"/>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SassoonPrimaryInfant" pitchFamily="2" charset="0"/>
              </a:rPr>
              <a:t>Quality First Teaching</a:t>
            </a:r>
          </a:p>
          <a:p>
            <a:pPr algn="ctr"/>
            <a:endParaRPr lang="en-GB" dirty="0"/>
          </a:p>
        </p:txBody>
      </p:sp>
      <p:sp>
        <p:nvSpPr>
          <p:cNvPr id="5" name="Rectangle: Rounded Corners 4">
            <a:extLst>
              <a:ext uri="{FF2B5EF4-FFF2-40B4-BE49-F238E27FC236}">
                <a16:creationId xmlns:a16="http://schemas.microsoft.com/office/drawing/2014/main" id="{0648838D-3570-43F2-A042-D009A3AA99C4}"/>
              </a:ext>
            </a:extLst>
          </p:cNvPr>
          <p:cNvSpPr/>
          <p:nvPr/>
        </p:nvSpPr>
        <p:spPr>
          <a:xfrm>
            <a:off x="2612334" y="4603118"/>
            <a:ext cx="3021495" cy="1073426"/>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SassoonPrimaryInfant" pitchFamily="2" charset="0"/>
              </a:rPr>
              <a:t>Specialist Professional Involvement</a:t>
            </a:r>
          </a:p>
          <a:p>
            <a:pPr algn="ctr"/>
            <a:endParaRPr lang="en-GB" dirty="0"/>
          </a:p>
        </p:txBody>
      </p:sp>
      <p:sp>
        <p:nvSpPr>
          <p:cNvPr id="6" name="Rectangle: Rounded Corners 5">
            <a:extLst>
              <a:ext uri="{FF2B5EF4-FFF2-40B4-BE49-F238E27FC236}">
                <a16:creationId xmlns:a16="http://schemas.microsoft.com/office/drawing/2014/main" id="{D3E3C432-5F53-4782-8141-77821702262F}"/>
              </a:ext>
            </a:extLst>
          </p:cNvPr>
          <p:cNvSpPr/>
          <p:nvPr/>
        </p:nvSpPr>
        <p:spPr>
          <a:xfrm>
            <a:off x="6592625" y="2912402"/>
            <a:ext cx="3021495" cy="1073426"/>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SassoonPrimaryInfant" pitchFamily="2" charset="0"/>
              </a:rPr>
              <a:t>Specific Individual and Group Work Intervention</a:t>
            </a:r>
          </a:p>
          <a:p>
            <a:pPr algn="ctr"/>
            <a:endParaRPr lang="en-GB" dirty="0"/>
          </a:p>
        </p:txBody>
      </p:sp>
      <p:sp>
        <p:nvSpPr>
          <p:cNvPr id="7" name="Rectangle: Rounded Corners 6">
            <a:extLst>
              <a:ext uri="{FF2B5EF4-FFF2-40B4-BE49-F238E27FC236}">
                <a16:creationId xmlns:a16="http://schemas.microsoft.com/office/drawing/2014/main" id="{9136B266-25CA-4F9A-903A-F99B653D50E6}"/>
              </a:ext>
            </a:extLst>
          </p:cNvPr>
          <p:cNvSpPr/>
          <p:nvPr/>
        </p:nvSpPr>
        <p:spPr>
          <a:xfrm>
            <a:off x="6592625" y="4603118"/>
            <a:ext cx="3021495" cy="1073426"/>
          </a:xfrm>
          <a:prstGeom prst="round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SassoonPrimaryInfant" pitchFamily="2" charset="0"/>
              </a:rPr>
              <a:t>Specified Individual Support- Education, Health and Care Plan (EHCP)</a:t>
            </a:r>
          </a:p>
          <a:p>
            <a:pPr algn="ctr"/>
            <a:endParaRPr lang="en-GB" dirty="0"/>
          </a:p>
        </p:txBody>
      </p:sp>
      <p:pic>
        <p:nvPicPr>
          <p:cNvPr id="8194" name="Picture 2" descr="https://symbols.widgitonline.com/widgit/col/190x117.5/bycc/English_UK/intervention/NOUN/Sg/30800100230000000.sym.png?showPlurals=0&amp;showPronouns=0&amp;showDemonstratives=0&amp;showImperatives=0&amp;skinTone=1&amp;varyGroupSkinTones=1">
            <a:extLst>
              <a:ext uri="{FF2B5EF4-FFF2-40B4-BE49-F238E27FC236}">
                <a16:creationId xmlns:a16="http://schemas.microsoft.com/office/drawing/2014/main" id="{DCAFCD6A-F3E1-4193-AC33-AF2B3CA34CE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3765" y="982132"/>
            <a:ext cx="1326155" cy="13038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82259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D1DEE2D-4261-473B-86ED-D01C48D6F2D5}"/>
              </a:ext>
            </a:extLst>
          </p:cNvPr>
          <p:cNvSpPr>
            <a:spLocks noGrp="1"/>
          </p:cNvSpPr>
          <p:nvPr>
            <p:ph idx="1"/>
          </p:nvPr>
        </p:nvSpPr>
        <p:spPr>
          <a:xfrm>
            <a:off x="710214" y="2636668"/>
            <a:ext cx="10573304" cy="3540294"/>
          </a:xfrm>
        </p:spPr>
        <p:txBody>
          <a:bodyPr>
            <a:normAutofit/>
          </a:bodyPr>
          <a:lstStyle/>
          <a:p>
            <a:r>
              <a:rPr lang="en-US" sz="1800" dirty="0">
                <a:latin typeface="SassoonPrimaryInfant" pitchFamily="2" charset="0"/>
              </a:rPr>
              <a:t>Teachers have the highest possible expectations for your child and all pupils in their class. </a:t>
            </a:r>
          </a:p>
          <a:p>
            <a:endParaRPr lang="en-US" sz="1800" dirty="0">
              <a:latin typeface="SassoonPrimaryInfant" pitchFamily="2" charset="0"/>
            </a:endParaRPr>
          </a:p>
          <a:p>
            <a:r>
              <a:rPr lang="en-US" sz="1800" dirty="0">
                <a:latin typeface="SassoonPrimaryInfant" pitchFamily="2" charset="0"/>
              </a:rPr>
              <a:t>Your child is fully involved in learning in class and strategies suggested by the SENCO, or other professionals working with your child, are in place to support your child to learn. </a:t>
            </a:r>
          </a:p>
          <a:p>
            <a:pPr marL="0" indent="0">
              <a:buNone/>
            </a:pPr>
            <a:endParaRPr lang="en-US" sz="1800" dirty="0">
              <a:latin typeface="SassoonPrimaryInfant" pitchFamily="2" charset="0"/>
            </a:endParaRPr>
          </a:p>
          <a:p>
            <a:r>
              <a:rPr lang="en-US" sz="1800" dirty="0">
                <a:latin typeface="SassoonPrimaryInfant" pitchFamily="2" charset="0"/>
              </a:rPr>
              <a:t>The learning environment is carefully considered to meet the needs of all learners.</a:t>
            </a:r>
          </a:p>
          <a:p>
            <a:pPr marL="0" indent="0">
              <a:buNone/>
            </a:pPr>
            <a:endParaRPr lang="en-US" sz="1800" dirty="0">
              <a:latin typeface="SassoonPrimaryInfant" pitchFamily="2" charset="0"/>
            </a:endParaRPr>
          </a:p>
          <a:p>
            <a:r>
              <a:rPr lang="en-US" sz="1800" dirty="0">
                <a:latin typeface="SassoonPrimaryInfant" pitchFamily="2" charset="0"/>
              </a:rPr>
              <a:t>Your child’s voice is heard through their pupil passport.</a:t>
            </a:r>
            <a:endParaRPr lang="en-GB" sz="1800" dirty="0">
              <a:latin typeface="SassoonPrimaryInfant" pitchFamily="2" charset="0"/>
            </a:endParaRPr>
          </a:p>
        </p:txBody>
      </p:sp>
      <p:sp>
        <p:nvSpPr>
          <p:cNvPr id="4" name="Rectangle: Rounded Corners 3">
            <a:extLst>
              <a:ext uri="{FF2B5EF4-FFF2-40B4-BE49-F238E27FC236}">
                <a16:creationId xmlns:a16="http://schemas.microsoft.com/office/drawing/2014/main" id="{AD655DF7-ABD7-4247-BAE9-F5B83EB8F262}"/>
              </a:ext>
            </a:extLst>
          </p:cNvPr>
          <p:cNvSpPr/>
          <p:nvPr/>
        </p:nvSpPr>
        <p:spPr>
          <a:xfrm>
            <a:off x="4585252" y="1101702"/>
            <a:ext cx="3021495" cy="1073426"/>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SassoonPrimaryInfant" pitchFamily="2" charset="0"/>
              </a:rPr>
              <a:t>Quality First Teaching</a:t>
            </a:r>
          </a:p>
          <a:p>
            <a:pPr algn="ctr"/>
            <a:endParaRPr lang="en-GB" dirty="0"/>
          </a:p>
        </p:txBody>
      </p:sp>
      <p:pic>
        <p:nvPicPr>
          <p:cNvPr id="9218" name="Picture 2" descr="https://symbols.widgitonline.com/widgit/col/190x78.75/bycc/English_UK/teach/ADJ/VProg/20800010830000000.sym.png?showPlurals=0&amp;showPronouns=0&amp;showDemonstratives=0&amp;showImperatives=0&amp;skinTone=1&amp;varyGroupSkinTones=1">
            <a:extLst>
              <a:ext uri="{FF2B5EF4-FFF2-40B4-BE49-F238E27FC236}">
                <a16:creationId xmlns:a16="http://schemas.microsoft.com/office/drawing/2014/main" id="{B2F4C5D9-3B0F-4701-9271-04951351311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36420" y="998584"/>
            <a:ext cx="1296069" cy="12796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09019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4F34015-707C-4B55-AF61-FE674AEF67CA}"/>
              </a:ext>
            </a:extLst>
          </p:cNvPr>
          <p:cNvSpPr>
            <a:spLocks noGrp="1"/>
          </p:cNvSpPr>
          <p:nvPr>
            <p:ph idx="1"/>
          </p:nvPr>
        </p:nvSpPr>
        <p:spPr>
          <a:xfrm>
            <a:off x="912574" y="2482572"/>
            <a:ext cx="10537794" cy="4972740"/>
          </a:xfrm>
        </p:spPr>
        <p:txBody>
          <a:bodyPr/>
          <a:lstStyle/>
          <a:p>
            <a:pPr marL="0" indent="0">
              <a:buNone/>
            </a:pPr>
            <a:r>
              <a:rPr lang="en-US" sz="1600" dirty="0">
                <a:latin typeface="SassoonPrimaryInfant" pitchFamily="2" charset="0"/>
              </a:rPr>
              <a:t>This would be a program focused on a specific area of learning and could be run by a teacher or a Learning Mentor. </a:t>
            </a:r>
          </a:p>
          <a:p>
            <a:pPr marL="0" indent="0">
              <a:buNone/>
            </a:pPr>
            <a:r>
              <a:rPr lang="en-US" sz="1600" dirty="0">
                <a:latin typeface="SassoonPrimaryInfant" pitchFamily="2" charset="0"/>
              </a:rPr>
              <a:t>An example of interventions available St John Rigby include:</a:t>
            </a:r>
            <a:endParaRPr lang="en-US" sz="2400" dirty="0">
              <a:latin typeface="SassoonPrimaryInfant" pitchFamily="2" charset="0"/>
            </a:endParaRPr>
          </a:p>
          <a:p>
            <a:pPr marL="0" indent="0">
              <a:buNone/>
            </a:pPr>
            <a:endParaRPr lang="en-GB" dirty="0">
              <a:latin typeface="SassoonPrimaryInfant" pitchFamily="2" charset="0"/>
            </a:endParaRPr>
          </a:p>
        </p:txBody>
      </p:sp>
      <p:sp>
        <p:nvSpPr>
          <p:cNvPr id="4" name="Rectangle: Rounded Corners 3">
            <a:extLst>
              <a:ext uri="{FF2B5EF4-FFF2-40B4-BE49-F238E27FC236}">
                <a16:creationId xmlns:a16="http://schemas.microsoft.com/office/drawing/2014/main" id="{4E4B0472-AEA8-4A84-9A27-0F153C013093}"/>
              </a:ext>
            </a:extLst>
          </p:cNvPr>
          <p:cNvSpPr/>
          <p:nvPr/>
        </p:nvSpPr>
        <p:spPr>
          <a:xfrm>
            <a:off x="4434743" y="1078696"/>
            <a:ext cx="3021495" cy="1073426"/>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SassoonPrimaryInfant" pitchFamily="2" charset="0"/>
              </a:rPr>
              <a:t>Specific Individual and Group Work Intervention</a:t>
            </a:r>
          </a:p>
          <a:p>
            <a:pPr algn="ctr"/>
            <a:endParaRPr lang="en-GB" dirty="0"/>
          </a:p>
        </p:txBody>
      </p:sp>
      <p:graphicFrame>
        <p:nvGraphicFramePr>
          <p:cNvPr id="5" name="Table 4">
            <a:extLst>
              <a:ext uri="{FF2B5EF4-FFF2-40B4-BE49-F238E27FC236}">
                <a16:creationId xmlns:a16="http://schemas.microsoft.com/office/drawing/2014/main" id="{7BA5C675-9027-415B-B876-3DC36BD5A4E5}"/>
              </a:ext>
            </a:extLst>
          </p:cNvPr>
          <p:cNvGraphicFramePr>
            <a:graphicFrameLocks noGrp="1"/>
          </p:cNvGraphicFramePr>
          <p:nvPr>
            <p:extLst>
              <p:ext uri="{D42A27DB-BD31-4B8C-83A1-F6EECF244321}">
                <p14:modId xmlns:p14="http://schemas.microsoft.com/office/powerpoint/2010/main" val="3046128487"/>
              </p:ext>
            </p:extLst>
          </p:nvPr>
        </p:nvGraphicFramePr>
        <p:xfrm>
          <a:off x="1841549" y="3429000"/>
          <a:ext cx="8877192" cy="2164989"/>
        </p:xfrm>
        <a:graphic>
          <a:graphicData uri="http://schemas.openxmlformats.org/drawingml/2006/table">
            <a:tbl>
              <a:tblPr firstRow="1" bandRow="1">
                <a:tableStyleId>{5C22544A-7EE6-4342-B048-85BDC9FD1C3A}</a:tableStyleId>
              </a:tblPr>
              <a:tblGrid>
                <a:gridCol w="1479532">
                  <a:extLst>
                    <a:ext uri="{9D8B030D-6E8A-4147-A177-3AD203B41FA5}">
                      <a16:colId xmlns:a16="http://schemas.microsoft.com/office/drawing/2014/main" val="1105064988"/>
                    </a:ext>
                  </a:extLst>
                </a:gridCol>
                <a:gridCol w="1479532">
                  <a:extLst>
                    <a:ext uri="{9D8B030D-6E8A-4147-A177-3AD203B41FA5}">
                      <a16:colId xmlns:a16="http://schemas.microsoft.com/office/drawing/2014/main" val="2295041789"/>
                    </a:ext>
                  </a:extLst>
                </a:gridCol>
                <a:gridCol w="1479532">
                  <a:extLst>
                    <a:ext uri="{9D8B030D-6E8A-4147-A177-3AD203B41FA5}">
                      <a16:colId xmlns:a16="http://schemas.microsoft.com/office/drawing/2014/main" val="1188110811"/>
                    </a:ext>
                  </a:extLst>
                </a:gridCol>
                <a:gridCol w="1479532">
                  <a:extLst>
                    <a:ext uri="{9D8B030D-6E8A-4147-A177-3AD203B41FA5}">
                      <a16:colId xmlns:a16="http://schemas.microsoft.com/office/drawing/2014/main" val="2926554594"/>
                    </a:ext>
                  </a:extLst>
                </a:gridCol>
                <a:gridCol w="1479532">
                  <a:extLst>
                    <a:ext uri="{9D8B030D-6E8A-4147-A177-3AD203B41FA5}">
                      <a16:colId xmlns:a16="http://schemas.microsoft.com/office/drawing/2014/main" val="3480778177"/>
                    </a:ext>
                  </a:extLst>
                </a:gridCol>
                <a:gridCol w="1479532">
                  <a:extLst>
                    <a:ext uri="{9D8B030D-6E8A-4147-A177-3AD203B41FA5}">
                      <a16:colId xmlns:a16="http://schemas.microsoft.com/office/drawing/2014/main" val="3823084341"/>
                    </a:ext>
                  </a:extLst>
                </a:gridCol>
              </a:tblGrid>
              <a:tr h="427629">
                <a:tc>
                  <a:txBody>
                    <a:bodyPr/>
                    <a:lstStyle/>
                    <a:p>
                      <a:r>
                        <a:rPr lang="en-US" sz="1200" b="0" dirty="0">
                          <a:solidFill>
                            <a:schemeClr val="tx1"/>
                          </a:solidFill>
                          <a:latin typeface="SassoonPrimaryInfant" pitchFamily="2" charset="0"/>
                        </a:rPr>
                        <a:t>Memory Games</a:t>
                      </a:r>
                      <a:endParaRPr lang="en-GB" sz="1200" b="0" dirty="0">
                        <a:solidFill>
                          <a:schemeClr val="tx1"/>
                        </a:solidFill>
                        <a:latin typeface="SassoonPrimaryInfant"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r>
                        <a:rPr lang="en-US" sz="1200" b="0" dirty="0">
                          <a:solidFill>
                            <a:schemeClr val="tx1"/>
                          </a:solidFill>
                          <a:latin typeface="SassoonPrimaryInfant" pitchFamily="2" charset="0"/>
                        </a:rPr>
                        <a:t>Letter Join</a:t>
                      </a:r>
                      <a:endParaRPr lang="en-GB" sz="1200" b="0" dirty="0">
                        <a:solidFill>
                          <a:schemeClr val="tx1"/>
                        </a:solidFill>
                        <a:latin typeface="SassoonPrimaryInfant"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r>
                        <a:rPr lang="en-US" sz="1200" b="0" dirty="0">
                          <a:solidFill>
                            <a:schemeClr val="tx1"/>
                          </a:solidFill>
                          <a:latin typeface="SassoonPrimaryInfant" pitchFamily="2" charset="0"/>
                        </a:rPr>
                        <a:t>Phonics: Keep Up Catch Up</a:t>
                      </a:r>
                      <a:endParaRPr lang="en-GB" sz="1200" b="0" dirty="0">
                        <a:solidFill>
                          <a:schemeClr val="tx1"/>
                        </a:solidFill>
                        <a:latin typeface="SassoonPrimaryInfant"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r>
                        <a:rPr lang="en-US" sz="1200" b="0" dirty="0">
                          <a:solidFill>
                            <a:schemeClr val="tx1"/>
                          </a:solidFill>
                          <a:latin typeface="SassoonPrimaryInfant" pitchFamily="2" charset="0"/>
                        </a:rPr>
                        <a:t>Reading Comprehension</a:t>
                      </a:r>
                      <a:endParaRPr lang="en-GB" sz="1200" b="0" dirty="0">
                        <a:solidFill>
                          <a:schemeClr val="tx1"/>
                        </a:solidFill>
                        <a:latin typeface="SassoonPrimaryInfant"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r>
                        <a:rPr lang="en-US" sz="1200" b="0" dirty="0">
                          <a:solidFill>
                            <a:schemeClr val="tx1"/>
                          </a:solidFill>
                          <a:latin typeface="SassoonPrimaryInfant" pitchFamily="2" charset="0"/>
                        </a:rPr>
                        <a:t>Zones of Regulation</a:t>
                      </a:r>
                      <a:endParaRPr lang="en-GB" sz="1200" b="0" dirty="0">
                        <a:solidFill>
                          <a:schemeClr val="tx1"/>
                        </a:solidFill>
                        <a:latin typeface="SassoonPrimaryInfant"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r>
                        <a:rPr lang="en-US" sz="1200" b="0" dirty="0">
                          <a:solidFill>
                            <a:schemeClr val="tx1"/>
                          </a:solidFill>
                          <a:latin typeface="SassoonPrimaryInfant" pitchFamily="2" charset="0"/>
                        </a:rPr>
                        <a:t>Dictation</a:t>
                      </a:r>
                      <a:endParaRPr lang="en-GB" sz="1200" b="0" dirty="0">
                        <a:solidFill>
                          <a:schemeClr val="tx1"/>
                        </a:solidFill>
                        <a:latin typeface="SassoonPrimaryInfant"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1211448957"/>
                  </a:ext>
                </a:extLst>
              </a:tr>
              <a:tr h="427629">
                <a:tc>
                  <a:txBody>
                    <a:bodyPr/>
                    <a:lstStyle/>
                    <a:p>
                      <a:r>
                        <a:rPr lang="en-US" sz="1200" b="0" dirty="0">
                          <a:solidFill>
                            <a:schemeClr val="tx1"/>
                          </a:solidFill>
                          <a:latin typeface="SassoonPrimaryInfant" pitchFamily="2" charset="0"/>
                        </a:rPr>
                        <a:t>Tap Tap Box</a:t>
                      </a:r>
                      <a:endParaRPr lang="en-GB" sz="1200" b="0" dirty="0">
                        <a:solidFill>
                          <a:schemeClr val="tx1"/>
                        </a:solidFill>
                        <a:latin typeface="SassoonPrimaryInfant"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r>
                        <a:rPr lang="en-US" sz="1200" b="0" dirty="0">
                          <a:solidFill>
                            <a:schemeClr val="tx1"/>
                          </a:solidFill>
                          <a:latin typeface="SassoonPrimaryInfant" pitchFamily="2" charset="0"/>
                        </a:rPr>
                        <a:t>Times Tables</a:t>
                      </a:r>
                      <a:endParaRPr lang="en-GB" sz="1200" b="0" dirty="0">
                        <a:solidFill>
                          <a:schemeClr val="tx1"/>
                        </a:solidFill>
                        <a:latin typeface="SassoonPrimaryInfant"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r>
                        <a:rPr lang="en-US" sz="1200" b="0" dirty="0">
                          <a:solidFill>
                            <a:schemeClr val="tx1"/>
                          </a:solidFill>
                          <a:latin typeface="SassoonPrimaryInfant" pitchFamily="2" charset="0"/>
                        </a:rPr>
                        <a:t>Precision Teaching</a:t>
                      </a:r>
                      <a:endParaRPr lang="en-GB" sz="1200" b="0" dirty="0">
                        <a:solidFill>
                          <a:schemeClr val="tx1"/>
                        </a:solidFill>
                        <a:latin typeface="SassoonPrimaryInfant"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r>
                        <a:rPr lang="en-US" sz="1200" b="0" dirty="0">
                          <a:solidFill>
                            <a:schemeClr val="tx1"/>
                          </a:solidFill>
                          <a:latin typeface="SassoonPrimaryInfant" pitchFamily="2" charset="0"/>
                        </a:rPr>
                        <a:t>Fine Motor Skills</a:t>
                      </a:r>
                      <a:endParaRPr lang="en-GB" sz="1200" b="0" dirty="0">
                        <a:solidFill>
                          <a:schemeClr val="tx1"/>
                        </a:solidFill>
                        <a:latin typeface="SassoonPrimaryInfant"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r>
                        <a:rPr lang="en-US" sz="1200" b="0" dirty="0">
                          <a:solidFill>
                            <a:schemeClr val="tx1"/>
                          </a:solidFill>
                          <a:latin typeface="SassoonPrimaryInfant" pitchFamily="2" charset="0"/>
                        </a:rPr>
                        <a:t>Social Stories</a:t>
                      </a:r>
                      <a:endParaRPr lang="en-GB" sz="1200" b="0" dirty="0">
                        <a:solidFill>
                          <a:schemeClr val="tx1"/>
                        </a:solidFill>
                        <a:latin typeface="SassoonPrimaryInfant"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r>
                        <a:rPr lang="en-US" sz="1200" b="0" dirty="0">
                          <a:solidFill>
                            <a:schemeClr val="tx1"/>
                          </a:solidFill>
                          <a:latin typeface="SassoonPrimaryInfant" pitchFamily="2" charset="0"/>
                        </a:rPr>
                        <a:t>Sentence Semantics</a:t>
                      </a:r>
                      <a:endParaRPr lang="en-GB" sz="1200" b="0" dirty="0">
                        <a:solidFill>
                          <a:schemeClr val="tx1"/>
                        </a:solidFill>
                        <a:latin typeface="SassoonPrimaryInfant"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432840909"/>
                  </a:ext>
                </a:extLst>
              </a:tr>
              <a:tr h="427629">
                <a:tc>
                  <a:txBody>
                    <a:bodyPr/>
                    <a:lstStyle/>
                    <a:p>
                      <a:r>
                        <a:rPr lang="en-US" sz="1200" b="0" dirty="0">
                          <a:solidFill>
                            <a:schemeClr val="tx1"/>
                          </a:solidFill>
                          <a:latin typeface="SassoonPrimaryInfant" pitchFamily="2" charset="0"/>
                        </a:rPr>
                        <a:t>Sensory Circuits</a:t>
                      </a:r>
                      <a:endParaRPr lang="en-GB" sz="1200" b="0" dirty="0">
                        <a:solidFill>
                          <a:schemeClr val="tx1"/>
                        </a:solidFill>
                        <a:latin typeface="SassoonPrimaryInfant"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r>
                        <a:rPr lang="en-US" sz="1200" b="0" dirty="0">
                          <a:solidFill>
                            <a:schemeClr val="tx1"/>
                          </a:solidFill>
                          <a:latin typeface="SassoonPrimaryInfant" pitchFamily="2" charset="0"/>
                        </a:rPr>
                        <a:t>Maths Fluency</a:t>
                      </a:r>
                      <a:endParaRPr lang="en-GB" sz="1200" b="0" dirty="0">
                        <a:solidFill>
                          <a:schemeClr val="tx1"/>
                        </a:solidFill>
                        <a:latin typeface="SassoonPrimaryInfant"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r>
                        <a:rPr lang="en-US" sz="1200" b="0" dirty="0">
                          <a:solidFill>
                            <a:schemeClr val="tx1"/>
                          </a:solidFill>
                          <a:latin typeface="SassoonPrimaryInfant" pitchFamily="2" charset="0"/>
                        </a:rPr>
                        <a:t>Daily Reading</a:t>
                      </a:r>
                      <a:endParaRPr lang="en-GB" sz="1200" b="0" dirty="0">
                        <a:solidFill>
                          <a:schemeClr val="tx1"/>
                        </a:solidFill>
                        <a:latin typeface="SassoonPrimaryInfant"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r>
                        <a:rPr lang="en-US" sz="1200" b="0" dirty="0">
                          <a:solidFill>
                            <a:schemeClr val="tx1"/>
                          </a:solidFill>
                          <a:latin typeface="SassoonPrimaryInfant" pitchFamily="2" charset="0"/>
                        </a:rPr>
                        <a:t>Pencil Control</a:t>
                      </a:r>
                      <a:endParaRPr lang="en-GB" sz="1200" b="0" dirty="0">
                        <a:solidFill>
                          <a:schemeClr val="tx1"/>
                        </a:solidFill>
                        <a:latin typeface="SassoonPrimaryInfant"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r>
                        <a:rPr lang="en-US" sz="1200" b="0" dirty="0">
                          <a:solidFill>
                            <a:schemeClr val="tx1"/>
                          </a:solidFill>
                          <a:latin typeface="SassoonPrimaryInfant" pitchFamily="2" charset="0"/>
                        </a:rPr>
                        <a:t>Blacks Questioning</a:t>
                      </a:r>
                      <a:endParaRPr lang="en-GB" sz="1200" b="0" dirty="0">
                        <a:solidFill>
                          <a:schemeClr val="tx1"/>
                        </a:solidFill>
                        <a:latin typeface="SassoonPrimaryInfant"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r>
                        <a:rPr lang="en-US" sz="1200" b="0" dirty="0">
                          <a:solidFill>
                            <a:schemeClr val="tx1"/>
                          </a:solidFill>
                          <a:latin typeface="SassoonPrimaryInfant" pitchFamily="2" charset="0"/>
                        </a:rPr>
                        <a:t>Speech Sounds for Speech and Language</a:t>
                      </a:r>
                      <a:endParaRPr lang="en-GB" sz="1200" b="0" dirty="0">
                        <a:solidFill>
                          <a:schemeClr val="tx1"/>
                        </a:solidFill>
                        <a:latin typeface="SassoonPrimaryInfant"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600578866"/>
                  </a:ext>
                </a:extLst>
              </a:tr>
              <a:tr h="427629">
                <a:tc>
                  <a:txBody>
                    <a:bodyPr/>
                    <a:lstStyle/>
                    <a:p>
                      <a:r>
                        <a:rPr lang="en-US" sz="1200" b="0" dirty="0">
                          <a:solidFill>
                            <a:schemeClr val="tx1"/>
                          </a:solidFill>
                          <a:latin typeface="SassoonPrimaryInfant" pitchFamily="2" charset="0"/>
                        </a:rPr>
                        <a:t>Learning Village</a:t>
                      </a:r>
                      <a:endParaRPr lang="en-GB" sz="1200" b="0" dirty="0">
                        <a:solidFill>
                          <a:schemeClr val="tx1"/>
                        </a:solidFill>
                        <a:latin typeface="SassoonPrimaryInfant"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r>
                        <a:rPr lang="en-US" sz="1200" b="0" dirty="0">
                          <a:solidFill>
                            <a:schemeClr val="tx1"/>
                          </a:solidFill>
                          <a:latin typeface="SassoonPrimaryInfant" pitchFamily="2" charset="0"/>
                        </a:rPr>
                        <a:t>Number</a:t>
                      </a:r>
                      <a:endParaRPr lang="en-GB" sz="1200" b="0" dirty="0">
                        <a:solidFill>
                          <a:schemeClr val="tx1"/>
                        </a:solidFill>
                        <a:latin typeface="SassoonPrimaryInfant"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r>
                        <a:rPr lang="en-US" sz="1200" b="0" dirty="0">
                          <a:solidFill>
                            <a:schemeClr val="tx1"/>
                          </a:solidFill>
                          <a:latin typeface="SassoonPrimaryInfant" pitchFamily="2" charset="0"/>
                        </a:rPr>
                        <a:t>Reading Fluency </a:t>
                      </a:r>
                      <a:endParaRPr lang="en-GB" sz="1200" b="0" dirty="0">
                        <a:solidFill>
                          <a:schemeClr val="tx1"/>
                        </a:solidFill>
                        <a:latin typeface="SassoonPrimaryInfant"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r>
                        <a:rPr lang="en-US" sz="1200" b="0" dirty="0">
                          <a:solidFill>
                            <a:schemeClr val="tx1"/>
                          </a:solidFill>
                          <a:latin typeface="SassoonPrimaryInfant" pitchFamily="2" charset="0"/>
                        </a:rPr>
                        <a:t>Buddies</a:t>
                      </a:r>
                      <a:endParaRPr lang="en-GB" sz="1200" b="0" dirty="0">
                        <a:solidFill>
                          <a:schemeClr val="tx1"/>
                        </a:solidFill>
                        <a:latin typeface="SassoonPrimaryInfant"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r>
                        <a:rPr lang="en-US" sz="1200" b="0" dirty="0">
                          <a:solidFill>
                            <a:schemeClr val="tx1"/>
                          </a:solidFill>
                          <a:latin typeface="SassoonPrimaryInfant" pitchFamily="2" charset="0"/>
                        </a:rPr>
                        <a:t>Nuffield Early Language Intervention (NELI)</a:t>
                      </a:r>
                      <a:endParaRPr lang="en-GB" sz="1200" b="0" dirty="0">
                        <a:solidFill>
                          <a:schemeClr val="tx1"/>
                        </a:solidFill>
                        <a:latin typeface="SassoonPrimaryInfant"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r>
                        <a:rPr lang="en-US" sz="1200" b="0" dirty="0">
                          <a:solidFill>
                            <a:schemeClr val="tx1"/>
                          </a:solidFill>
                          <a:latin typeface="SassoonPrimaryInfant" pitchFamily="2" charset="0"/>
                        </a:rPr>
                        <a:t>Drawing and Talking</a:t>
                      </a:r>
                      <a:endParaRPr lang="en-GB" sz="1200" b="0" dirty="0">
                        <a:solidFill>
                          <a:schemeClr val="tx1"/>
                        </a:solidFill>
                        <a:latin typeface="SassoonPrimaryInfant"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3352913642"/>
                  </a:ext>
                </a:extLst>
              </a:tr>
            </a:tbl>
          </a:graphicData>
        </a:graphic>
      </p:graphicFrame>
      <p:pic>
        <p:nvPicPr>
          <p:cNvPr id="10242" name="Picture 2" descr="https://symbols.widgitonline.com/widgit/col/190x117.5/bycc/English_UK/group%20work/NPHRASE/Sg/30800011390000000.sym.png?showPlurals=0&amp;showPronouns=0&amp;showDemonstratives=0&amp;showImperatives=0&amp;skinTone=1&amp;varyGroupSkinTones=1">
            <a:extLst>
              <a:ext uri="{FF2B5EF4-FFF2-40B4-BE49-F238E27FC236}">
                <a16:creationId xmlns:a16="http://schemas.microsoft.com/office/drawing/2014/main" id="{B40E9147-73D6-4807-9341-C4221A2045B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75763" y="893907"/>
            <a:ext cx="1642978" cy="15886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0472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29FBEF8-A135-4D17-81C6-2C8DDF184C16}"/>
              </a:ext>
            </a:extLst>
          </p:cNvPr>
          <p:cNvSpPr>
            <a:spLocks noGrp="1"/>
          </p:cNvSpPr>
          <p:nvPr>
            <p:ph idx="1"/>
          </p:nvPr>
        </p:nvSpPr>
        <p:spPr>
          <a:xfrm>
            <a:off x="852255" y="2553593"/>
            <a:ext cx="10687975" cy="4415113"/>
          </a:xfrm>
        </p:spPr>
        <p:txBody>
          <a:bodyPr>
            <a:normAutofit/>
          </a:bodyPr>
          <a:lstStyle/>
          <a:p>
            <a:pPr marL="0" indent="0">
              <a:buNone/>
            </a:pPr>
            <a:r>
              <a:rPr lang="en-US" sz="1400" dirty="0">
                <a:latin typeface="SassoonPrimaryInfant" pitchFamily="2" charset="0"/>
              </a:rPr>
              <a:t>You may be asked to give permission for your child to be referred to a specialist professional. This will help you and the school to understand your child’s needs better and so support them more effectively. </a:t>
            </a:r>
          </a:p>
          <a:p>
            <a:pPr marL="0" indent="0">
              <a:buNone/>
            </a:pPr>
            <a:r>
              <a:rPr lang="en-US" sz="1400" dirty="0">
                <a:latin typeface="SassoonPrimaryInfant" pitchFamily="2" charset="0"/>
              </a:rPr>
              <a:t>Some of the Specialist Professional Involvement that we can access at St John Rigby include:</a:t>
            </a:r>
          </a:p>
          <a:p>
            <a:pPr marL="0" indent="0">
              <a:buNone/>
            </a:pPr>
            <a:r>
              <a:rPr lang="en-US" dirty="0">
                <a:latin typeface="SassoonPrimaryInfant" pitchFamily="2" charset="0"/>
              </a:rPr>
              <a:t> </a:t>
            </a:r>
          </a:p>
          <a:p>
            <a:pPr marL="0" indent="0">
              <a:buNone/>
            </a:pPr>
            <a:endParaRPr lang="en-US" dirty="0">
              <a:latin typeface="SassoonPrimaryInfant" pitchFamily="2" charset="0"/>
            </a:endParaRPr>
          </a:p>
          <a:p>
            <a:pPr marL="0" indent="0">
              <a:buNone/>
            </a:pPr>
            <a:endParaRPr lang="en-US" dirty="0">
              <a:latin typeface="SassoonPrimaryInfant" pitchFamily="2" charset="0"/>
            </a:endParaRPr>
          </a:p>
          <a:p>
            <a:pPr marL="0" indent="0">
              <a:buNone/>
            </a:pPr>
            <a:endParaRPr lang="en-GB" dirty="0">
              <a:latin typeface="SassoonPrimaryInfant" pitchFamily="2" charset="0"/>
            </a:endParaRPr>
          </a:p>
        </p:txBody>
      </p:sp>
      <p:sp>
        <p:nvSpPr>
          <p:cNvPr id="4" name="Rectangle: Rounded Corners 3">
            <a:extLst>
              <a:ext uri="{FF2B5EF4-FFF2-40B4-BE49-F238E27FC236}">
                <a16:creationId xmlns:a16="http://schemas.microsoft.com/office/drawing/2014/main" id="{92D5909B-CC8C-4F71-A677-A89FE6B1AFAD}"/>
              </a:ext>
            </a:extLst>
          </p:cNvPr>
          <p:cNvSpPr/>
          <p:nvPr/>
        </p:nvSpPr>
        <p:spPr>
          <a:xfrm>
            <a:off x="4585252" y="1274309"/>
            <a:ext cx="3021495" cy="1073426"/>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SassoonPrimaryInfant" pitchFamily="2" charset="0"/>
              </a:rPr>
              <a:t>Specialist Professional Involvement</a:t>
            </a:r>
          </a:p>
          <a:p>
            <a:pPr algn="ctr"/>
            <a:endParaRPr lang="en-GB" dirty="0"/>
          </a:p>
        </p:txBody>
      </p:sp>
      <p:graphicFrame>
        <p:nvGraphicFramePr>
          <p:cNvPr id="5" name="Table 4">
            <a:extLst>
              <a:ext uri="{FF2B5EF4-FFF2-40B4-BE49-F238E27FC236}">
                <a16:creationId xmlns:a16="http://schemas.microsoft.com/office/drawing/2014/main" id="{50E6CC26-59BD-41E5-83DC-ED89C7F99A6A}"/>
              </a:ext>
            </a:extLst>
          </p:cNvPr>
          <p:cNvGraphicFramePr>
            <a:graphicFrameLocks noGrp="1"/>
          </p:cNvGraphicFramePr>
          <p:nvPr>
            <p:extLst>
              <p:ext uri="{D42A27DB-BD31-4B8C-83A1-F6EECF244321}">
                <p14:modId xmlns:p14="http://schemas.microsoft.com/office/powerpoint/2010/main" val="2141226563"/>
              </p:ext>
            </p:extLst>
          </p:nvPr>
        </p:nvGraphicFramePr>
        <p:xfrm>
          <a:off x="1142335" y="3710411"/>
          <a:ext cx="9907328" cy="2101475"/>
        </p:xfrm>
        <a:graphic>
          <a:graphicData uri="http://schemas.openxmlformats.org/drawingml/2006/table">
            <a:tbl>
              <a:tblPr firstRow="1" bandRow="1">
                <a:tableStyleId>{5C22544A-7EE6-4342-B048-85BDC9FD1C3A}</a:tableStyleId>
              </a:tblPr>
              <a:tblGrid>
                <a:gridCol w="1238416">
                  <a:extLst>
                    <a:ext uri="{9D8B030D-6E8A-4147-A177-3AD203B41FA5}">
                      <a16:colId xmlns:a16="http://schemas.microsoft.com/office/drawing/2014/main" val="1105064988"/>
                    </a:ext>
                  </a:extLst>
                </a:gridCol>
                <a:gridCol w="1238416">
                  <a:extLst>
                    <a:ext uri="{9D8B030D-6E8A-4147-A177-3AD203B41FA5}">
                      <a16:colId xmlns:a16="http://schemas.microsoft.com/office/drawing/2014/main" val="2295041789"/>
                    </a:ext>
                  </a:extLst>
                </a:gridCol>
                <a:gridCol w="1238416">
                  <a:extLst>
                    <a:ext uri="{9D8B030D-6E8A-4147-A177-3AD203B41FA5}">
                      <a16:colId xmlns:a16="http://schemas.microsoft.com/office/drawing/2014/main" val="1188110811"/>
                    </a:ext>
                  </a:extLst>
                </a:gridCol>
                <a:gridCol w="1238416">
                  <a:extLst>
                    <a:ext uri="{9D8B030D-6E8A-4147-A177-3AD203B41FA5}">
                      <a16:colId xmlns:a16="http://schemas.microsoft.com/office/drawing/2014/main" val="2926554594"/>
                    </a:ext>
                  </a:extLst>
                </a:gridCol>
                <a:gridCol w="1238416">
                  <a:extLst>
                    <a:ext uri="{9D8B030D-6E8A-4147-A177-3AD203B41FA5}">
                      <a16:colId xmlns:a16="http://schemas.microsoft.com/office/drawing/2014/main" val="3480778177"/>
                    </a:ext>
                  </a:extLst>
                </a:gridCol>
                <a:gridCol w="1238416">
                  <a:extLst>
                    <a:ext uri="{9D8B030D-6E8A-4147-A177-3AD203B41FA5}">
                      <a16:colId xmlns:a16="http://schemas.microsoft.com/office/drawing/2014/main" val="3823084341"/>
                    </a:ext>
                  </a:extLst>
                </a:gridCol>
                <a:gridCol w="1238416">
                  <a:extLst>
                    <a:ext uri="{9D8B030D-6E8A-4147-A177-3AD203B41FA5}">
                      <a16:colId xmlns:a16="http://schemas.microsoft.com/office/drawing/2014/main" val="4089355126"/>
                    </a:ext>
                  </a:extLst>
                </a:gridCol>
                <a:gridCol w="1238416">
                  <a:extLst>
                    <a:ext uri="{9D8B030D-6E8A-4147-A177-3AD203B41FA5}">
                      <a16:colId xmlns:a16="http://schemas.microsoft.com/office/drawing/2014/main" val="1010281868"/>
                    </a:ext>
                  </a:extLst>
                </a:gridCol>
              </a:tblGrid>
              <a:tr h="1156595">
                <a:tc>
                  <a:txBody>
                    <a:bodyPr/>
                    <a:lstStyle/>
                    <a:p>
                      <a:r>
                        <a:rPr lang="en-US" sz="1400" b="0" dirty="0">
                          <a:solidFill>
                            <a:schemeClr val="tx1"/>
                          </a:solidFill>
                          <a:latin typeface="SassoonPrimaryInfant" pitchFamily="2" charset="0"/>
                        </a:rPr>
                        <a:t>Child Development Centre NHS</a:t>
                      </a:r>
                      <a:endParaRPr lang="en-GB" sz="1400" b="0" dirty="0">
                        <a:solidFill>
                          <a:schemeClr val="tx1"/>
                        </a:solidFill>
                        <a:latin typeface="SassoonPrimaryInfant"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r>
                        <a:rPr lang="en-US" sz="1400" b="0" dirty="0">
                          <a:solidFill>
                            <a:schemeClr val="tx1"/>
                          </a:solidFill>
                          <a:latin typeface="SassoonPrimaryInfant" pitchFamily="2" charset="0"/>
                        </a:rPr>
                        <a:t>Community Health Clinics (Paediatrician NHS)</a:t>
                      </a:r>
                      <a:endParaRPr lang="en-GB" sz="1400" b="0" dirty="0">
                        <a:solidFill>
                          <a:schemeClr val="tx1"/>
                        </a:solidFill>
                        <a:latin typeface="SassoonPrimaryInfant"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r>
                        <a:rPr lang="en-US" sz="1400" b="0" dirty="0">
                          <a:solidFill>
                            <a:schemeClr val="tx1"/>
                          </a:solidFill>
                          <a:latin typeface="SassoonPrimaryInfant" pitchFamily="2" charset="0"/>
                        </a:rPr>
                        <a:t>School Nursing Team NHS</a:t>
                      </a:r>
                      <a:endParaRPr lang="en-GB" sz="1400" b="0" dirty="0">
                        <a:solidFill>
                          <a:schemeClr val="tx1"/>
                        </a:solidFill>
                        <a:latin typeface="SassoonPrimaryInfant"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r>
                        <a:rPr lang="en-US" sz="1400" b="0" dirty="0">
                          <a:solidFill>
                            <a:schemeClr val="tx1"/>
                          </a:solidFill>
                          <a:latin typeface="SassoonPrimaryInfant" pitchFamily="2" charset="0"/>
                        </a:rPr>
                        <a:t>CHUMS</a:t>
                      </a:r>
                      <a:endParaRPr lang="en-GB" sz="1400" b="0" dirty="0">
                        <a:solidFill>
                          <a:schemeClr val="tx1"/>
                        </a:solidFill>
                        <a:latin typeface="SassoonPrimaryInfant"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r>
                        <a:rPr lang="en-US" sz="1400" b="0" dirty="0">
                          <a:solidFill>
                            <a:schemeClr val="tx1"/>
                          </a:solidFill>
                          <a:latin typeface="SassoonPrimaryInfant" pitchFamily="2" charset="0"/>
                        </a:rPr>
                        <a:t>Social Care</a:t>
                      </a:r>
                      <a:endParaRPr lang="en-GB" sz="1400" b="0" dirty="0">
                        <a:solidFill>
                          <a:schemeClr val="tx1"/>
                        </a:solidFill>
                        <a:latin typeface="SassoonPrimaryInfant"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r>
                        <a:rPr lang="en-US" sz="1400" b="0" dirty="0">
                          <a:solidFill>
                            <a:schemeClr val="tx1"/>
                          </a:solidFill>
                          <a:latin typeface="SassoonPrimaryInfant" pitchFamily="2" charset="0"/>
                        </a:rPr>
                        <a:t>Early Years Support Team</a:t>
                      </a:r>
                      <a:endParaRPr lang="en-GB" sz="1400" b="0" dirty="0">
                        <a:solidFill>
                          <a:schemeClr val="tx1"/>
                        </a:solidFill>
                        <a:latin typeface="SassoonPrimaryInfant"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r>
                        <a:rPr lang="en-US" sz="1400" b="0" dirty="0">
                          <a:solidFill>
                            <a:schemeClr val="tx1"/>
                          </a:solidFill>
                          <a:latin typeface="SassoonPrimaryInfant" pitchFamily="2" charset="0"/>
                        </a:rPr>
                        <a:t>Occupational Therapy Team NHS</a:t>
                      </a:r>
                      <a:endParaRPr lang="en-GB" sz="1400" b="0" dirty="0">
                        <a:solidFill>
                          <a:schemeClr val="tx1"/>
                        </a:solidFill>
                        <a:latin typeface="SassoonPrimaryInfant"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r>
                        <a:rPr lang="en-US" sz="1400" b="0" dirty="0">
                          <a:solidFill>
                            <a:schemeClr val="tx1"/>
                          </a:solidFill>
                          <a:latin typeface="SassoonPrimaryInfant" pitchFamily="2" charset="0"/>
                        </a:rPr>
                        <a:t>Visual Impairment Team NHS</a:t>
                      </a:r>
                      <a:endParaRPr lang="en-GB" sz="1400" b="0" dirty="0">
                        <a:solidFill>
                          <a:schemeClr val="tx1"/>
                        </a:solidFill>
                        <a:latin typeface="SassoonPrimaryInfant"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extLst>
                  <a:ext uri="{0D108BD9-81ED-4DB2-BD59-A6C34878D82A}">
                    <a16:rowId xmlns:a16="http://schemas.microsoft.com/office/drawing/2014/main" val="1211448957"/>
                  </a:ext>
                </a:extLst>
              </a:tr>
              <a:tr h="943538">
                <a:tc>
                  <a:txBody>
                    <a:bodyPr/>
                    <a:lstStyle/>
                    <a:p>
                      <a:r>
                        <a:rPr lang="en-US" sz="1400" b="0" dirty="0">
                          <a:solidFill>
                            <a:schemeClr val="tx1"/>
                          </a:solidFill>
                          <a:latin typeface="SassoonPrimaryInfant" pitchFamily="2" charset="0"/>
                        </a:rPr>
                        <a:t>Physiotherapy Team NHS</a:t>
                      </a:r>
                      <a:endParaRPr lang="en-GB" sz="1400" b="0" dirty="0">
                        <a:solidFill>
                          <a:schemeClr val="tx1"/>
                        </a:solidFill>
                        <a:latin typeface="SassoonPrimaryInfant"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r>
                        <a:rPr lang="en-US" sz="1400" b="0" dirty="0">
                          <a:solidFill>
                            <a:schemeClr val="tx1"/>
                          </a:solidFill>
                          <a:latin typeface="SassoonPrimaryInfant" pitchFamily="2" charset="0"/>
                        </a:rPr>
                        <a:t>Speech and Language Therapy NHS</a:t>
                      </a:r>
                      <a:endParaRPr lang="en-GB" sz="1400" b="0" dirty="0">
                        <a:solidFill>
                          <a:schemeClr val="tx1"/>
                        </a:solidFill>
                        <a:latin typeface="SassoonPrimaryInfant"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r>
                        <a:rPr lang="en-US" sz="1400" b="0" dirty="0">
                          <a:solidFill>
                            <a:schemeClr val="tx1"/>
                          </a:solidFill>
                          <a:latin typeface="SassoonPrimaryInfant" pitchFamily="2" charset="0"/>
                        </a:rPr>
                        <a:t>Continence Team NHS</a:t>
                      </a:r>
                      <a:endParaRPr lang="en-GB" sz="1400" b="0" dirty="0">
                        <a:solidFill>
                          <a:schemeClr val="tx1"/>
                        </a:solidFill>
                        <a:latin typeface="SassoonPrimaryInfant"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r>
                        <a:rPr lang="en-US" sz="1400" b="0" dirty="0">
                          <a:solidFill>
                            <a:schemeClr val="tx1"/>
                          </a:solidFill>
                          <a:latin typeface="SassoonPrimaryInfant" pitchFamily="2" charset="0"/>
                        </a:rPr>
                        <a:t>CAMHS NHS</a:t>
                      </a:r>
                      <a:endParaRPr lang="en-GB" sz="1400" b="0" dirty="0">
                        <a:solidFill>
                          <a:schemeClr val="tx1"/>
                        </a:solidFill>
                        <a:latin typeface="SassoonPrimaryInfant"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r>
                        <a:rPr lang="en-US" sz="1400" b="0" dirty="0">
                          <a:solidFill>
                            <a:schemeClr val="tx1"/>
                          </a:solidFill>
                          <a:latin typeface="SassoonPrimaryInfant" pitchFamily="2" charset="0"/>
                        </a:rPr>
                        <a:t>Educational Psychology Service</a:t>
                      </a:r>
                      <a:endParaRPr lang="en-GB" sz="1400" b="0" dirty="0">
                        <a:solidFill>
                          <a:schemeClr val="tx1"/>
                        </a:solidFill>
                        <a:latin typeface="SassoonPrimaryInfant"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r>
                        <a:rPr lang="en-US" sz="1400" b="0" dirty="0">
                          <a:solidFill>
                            <a:schemeClr val="tx1"/>
                          </a:solidFill>
                          <a:latin typeface="SassoonPrimaryInfant" pitchFamily="2" charset="0"/>
                        </a:rPr>
                        <a:t>Autism Spectrum Advisory Teachers</a:t>
                      </a:r>
                      <a:endParaRPr lang="en-GB" sz="1400" b="0" dirty="0">
                        <a:solidFill>
                          <a:schemeClr val="tx1"/>
                        </a:solidFill>
                        <a:latin typeface="SassoonPrimaryInfant"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r>
                        <a:rPr lang="en-US" sz="1400" b="0" dirty="0">
                          <a:solidFill>
                            <a:schemeClr val="tx1"/>
                          </a:solidFill>
                          <a:latin typeface="SassoonPrimaryInfant" pitchFamily="2" charset="0"/>
                        </a:rPr>
                        <a:t>Hearing Impairment Team NHS</a:t>
                      </a:r>
                      <a:endParaRPr lang="en-GB" sz="1400" b="0" dirty="0">
                        <a:solidFill>
                          <a:schemeClr val="tx1"/>
                        </a:solidFill>
                        <a:latin typeface="SassoonPrimaryInfant"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r>
                        <a:rPr lang="en-US" sz="1400" b="0" dirty="0">
                          <a:solidFill>
                            <a:schemeClr val="tx1"/>
                          </a:solidFill>
                          <a:latin typeface="SassoonPrimaryInfant" pitchFamily="2" charset="0"/>
                        </a:rPr>
                        <a:t>SEND Outreach Team</a:t>
                      </a:r>
                      <a:endParaRPr lang="en-GB" sz="1400" b="0" dirty="0">
                        <a:solidFill>
                          <a:schemeClr val="tx1"/>
                        </a:solidFill>
                        <a:latin typeface="SassoonPrimaryInfant"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extLst>
                  <a:ext uri="{0D108BD9-81ED-4DB2-BD59-A6C34878D82A}">
                    <a16:rowId xmlns:a16="http://schemas.microsoft.com/office/drawing/2014/main" val="432840909"/>
                  </a:ext>
                </a:extLst>
              </a:tr>
            </a:tbl>
          </a:graphicData>
        </a:graphic>
      </p:graphicFrame>
      <p:pic>
        <p:nvPicPr>
          <p:cNvPr id="11266" name="Picture 2" descr="https://symbols.widgitonline.com/widgit/col/190x116.25/bycc/English_UK/therapist/NOUN/Sg/30030010400000000.sym.png?showPlurals=0&amp;showPronouns=0&amp;showDemonstratives=0&amp;showImperatives=0&amp;skinTone=1&amp;varyGroupSkinTones=1">
            <a:extLst>
              <a:ext uri="{FF2B5EF4-FFF2-40B4-BE49-F238E27FC236}">
                <a16:creationId xmlns:a16="http://schemas.microsoft.com/office/drawing/2014/main" id="{C805A475-C4A8-4A6C-AFD4-8B0BA195203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37671" y="1075045"/>
            <a:ext cx="1097147" cy="12726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41121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0D77E0C-A0A5-4DBF-AB72-5AC5BAF378E9}"/>
              </a:ext>
            </a:extLst>
          </p:cNvPr>
          <p:cNvSpPr>
            <a:spLocks noGrp="1"/>
          </p:cNvSpPr>
          <p:nvPr>
            <p:ph idx="1"/>
          </p:nvPr>
        </p:nvSpPr>
        <p:spPr>
          <a:xfrm>
            <a:off x="889614" y="2837678"/>
            <a:ext cx="10412767" cy="5032375"/>
          </a:xfrm>
        </p:spPr>
        <p:txBody>
          <a:bodyPr>
            <a:normAutofit/>
          </a:bodyPr>
          <a:lstStyle/>
          <a:p>
            <a:pPr marL="0" indent="0" algn="ctr">
              <a:buNone/>
            </a:pPr>
            <a:r>
              <a:rPr lang="en-US" dirty="0">
                <a:latin typeface="SassoonPrimaryInfant" pitchFamily="2" charset="0"/>
              </a:rPr>
              <a:t>This support is for children with severe, complex, and long-term needs. </a:t>
            </a:r>
          </a:p>
          <a:p>
            <a:pPr marL="0" indent="0" algn="ctr">
              <a:buNone/>
            </a:pPr>
            <a:r>
              <a:rPr lang="en-US" dirty="0">
                <a:latin typeface="SassoonPrimaryInfant" pitchFamily="2" charset="0"/>
              </a:rPr>
              <a:t>An EHCP sets out expected outcomes, strategies, and goals, providing flexible support through funding bands rather than fixed hours. </a:t>
            </a:r>
          </a:p>
          <a:p>
            <a:pPr marL="0" indent="0" algn="ctr">
              <a:buNone/>
            </a:pPr>
            <a:r>
              <a:rPr lang="en-US" dirty="0">
                <a:latin typeface="SassoonPrimaryInfant" pitchFamily="2" charset="0"/>
              </a:rPr>
              <a:t>Support may include staff, equipment, or external specialists. </a:t>
            </a:r>
          </a:p>
          <a:p>
            <a:pPr marL="0" indent="0" algn="ctr">
              <a:buNone/>
            </a:pPr>
            <a:r>
              <a:rPr lang="en-US" dirty="0">
                <a:latin typeface="SassoonPrimaryInfant" pitchFamily="2" charset="0"/>
              </a:rPr>
              <a:t>Each EHCP is reviewed annually with the child, parents, staff, and relevant professionals.</a:t>
            </a:r>
            <a:endParaRPr lang="en-GB" dirty="0">
              <a:latin typeface="SassoonPrimaryInfant" pitchFamily="2" charset="0"/>
            </a:endParaRPr>
          </a:p>
        </p:txBody>
      </p:sp>
      <p:sp>
        <p:nvSpPr>
          <p:cNvPr id="4" name="Rectangle: Rounded Corners 3">
            <a:extLst>
              <a:ext uri="{FF2B5EF4-FFF2-40B4-BE49-F238E27FC236}">
                <a16:creationId xmlns:a16="http://schemas.microsoft.com/office/drawing/2014/main" id="{0F6662A1-4383-48B0-9B90-C95B1082E46E}"/>
              </a:ext>
            </a:extLst>
          </p:cNvPr>
          <p:cNvSpPr/>
          <p:nvPr/>
        </p:nvSpPr>
        <p:spPr>
          <a:xfrm>
            <a:off x="4585251" y="1294119"/>
            <a:ext cx="3021495" cy="1073426"/>
          </a:xfrm>
          <a:prstGeom prst="round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SassoonPrimaryInfant" pitchFamily="2" charset="0"/>
              </a:rPr>
              <a:t>Specified Individual Support- Education, Health and Care Plan (EHCP)</a:t>
            </a:r>
          </a:p>
          <a:p>
            <a:pPr algn="ctr"/>
            <a:endParaRPr lang="en-GB" dirty="0"/>
          </a:p>
        </p:txBody>
      </p:sp>
      <p:pic>
        <p:nvPicPr>
          <p:cNvPr id="12290" name="Picture 2" descr="https://symbols.widgitonline.com/widgit/col/190x116.25/bycc/English_UK/ehcp/PROP/NoTags/30840300050000000.sym.png?showPlurals=0&amp;showPronouns=0&amp;showDemonstratives=0&amp;showImperatives=0&amp;skinTone=1&amp;varyGroupSkinTones=1">
            <a:extLst>
              <a:ext uri="{FF2B5EF4-FFF2-40B4-BE49-F238E27FC236}">
                <a16:creationId xmlns:a16="http://schemas.microsoft.com/office/drawing/2014/main" id="{BFA30163-EEA8-400F-8E71-35828F16532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29197" y="957971"/>
            <a:ext cx="1946008" cy="14020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64859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432D0F-51F2-4291-A32F-04DE8D4B9727}"/>
              </a:ext>
            </a:extLst>
          </p:cNvPr>
          <p:cNvSpPr>
            <a:spLocks noGrp="1"/>
          </p:cNvSpPr>
          <p:nvPr>
            <p:ph type="title"/>
          </p:nvPr>
        </p:nvSpPr>
        <p:spPr>
          <a:xfrm>
            <a:off x="1663890" y="918597"/>
            <a:ext cx="9601196" cy="1303867"/>
          </a:xfrm>
        </p:spPr>
        <p:txBody>
          <a:bodyPr>
            <a:normAutofit fontScale="90000"/>
          </a:bodyPr>
          <a:lstStyle/>
          <a:p>
            <a:r>
              <a:rPr lang="en-US" b="1" u="sng" dirty="0">
                <a:latin typeface="SassoonPrimaryInfant" pitchFamily="2" charset="0"/>
              </a:rPr>
              <a:t>How do we assess and review the </a:t>
            </a:r>
            <a:br>
              <a:rPr lang="en-US" b="1" u="sng" dirty="0">
                <a:latin typeface="SassoonPrimaryInfant" pitchFamily="2" charset="0"/>
              </a:rPr>
            </a:br>
            <a:r>
              <a:rPr lang="en-US" b="1" u="sng" dirty="0">
                <a:latin typeface="SassoonPrimaryInfant" pitchFamily="2" charset="0"/>
              </a:rPr>
              <a:t>progress of SEND learners?</a:t>
            </a:r>
            <a:endParaRPr lang="en-GB" b="1" u="sng" dirty="0">
              <a:latin typeface="SassoonPrimaryInfant" pitchFamily="2" charset="0"/>
            </a:endParaRPr>
          </a:p>
        </p:txBody>
      </p:sp>
      <p:sp>
        <p:nvSpPr>
          <p:cNvPr id="3" name="Content Placeholder 2">
            <a:extLst>
              <a:ext uri="{FF2B5EF4-FFF2-40B4-BE49-F238E27FC236}">
                <a16:creationId xmlns:a16="http://schemas.microsoft.com/office/drawing/2014/main" id="{F0135CF6-17BD-49A6-950A-071C94C94ACB}"/>
              </a:ext>
            </a:extLst>
          </p:cNvPr>
          <p:cNvSpPr>
            <a:spLocks noGrp="1"/>
          </p:cNvSpPr>
          <p:nvPr>
            <p:ph idx="1"/>
          </p:nvPr>
        </p:nvSpPr>
        <p:spPr>
          <a:xfrm>
            <a:off x="533400" y="2485747"/>
            <a:ext cx="11153775" cy="3691215"/>
          </a:xfrm>
        </p:spPr>
        <p:txBody>
          <a:bodyPr>
            <a:normAutofit/>
          </a:bodyPr>
          <a:lstStyle/>
          <a:p>
            <a:pPr marL="0" indent="0" algn="ctr">
              <a:buNone/>
            </a:pPr>
            <a:r>
              <a:rPr lang="en-US" sz="1800" dirty="0">
                <a:latin typeface="SassoonPrimaryInfant" pitchFamily="2" charset="0"/>
              </a:rPr>
              <a:t>Each child on the SEND register has a Learning Plan. These are reviewed termly using Assess, Plan, Do, Review process:</a:t>
            </a:r>
          </a:p>
        </p:txBody>
      </p:sp>
      <p:sp>
        <p:nvSpPr>
          <p:cNvPr id="4" name="Rectangle 3">
            <a:extLst>
              <a:ext uri="{FF2B5EF4-FFF2-40B4-BE49-F238E27FC236}">
                <a16:creationId xmlns:a16="http://schemas.microsoft.com/office/drawing/2014/main" id="{C16ABA79-C96E-45FF-BDC9-39241DBFF64E}"/>
              </a:ext>
            </a:extLst>
          </p:cNvPr>
          <p:cNvSpPr/>
          <p:nvPr/>
        </p:nvSpPr>
        <p:spPr>
          <a:xfrm>
            <a:off x="4339424" y="3150071"/>
            <a:ext cx="3124863" cy="982912"/>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b="1" dirty="0">
                <a:latin typeface="SassoonPrimaryInfant" pitchFamily="2" charset="0"/>
              </a:rPr>
              <a:t>Assess:</a:t>
            </a:r>
            <a:r>
              <a:rPr lang="en-US" sz="1600" dirty="0">
                <a:latin typeface="SassoonPrimaryInfant" pitchFamily="2" charset="0"/>
              </a:rPr>
              <a:t> Gather information from parents, the child, teachers, and assessments to understand needs.</a:t>
            </a:r>
            <a:endParaRPr lang="en-US" sz="1400" dirty="0">
              <a:latin typeface="SassoonPrimaryInfant" pitchFamily="2" charset="0"/>
            </a:endParaRPr>
          </a:p>
        </p:txBody>
      </p:sp>
      <p:sp>
        <p:nvSpPr>
          <p:cNvPr id="5" name="Rectangle 4">
            <a:extLst>
              <a:ext uri="{FF2B5EF4-FFF2-40B4-BE49-F238E27FC236}">
                <a16:creationId xmlns:a16="http://schemas.microsoft.com/office/drawing/2014/main" id="{45E6212E-40CF-4879-8C24-C379D7DB8691}"/>
              </a:ext>
            </a:extLst>
          </p:cNvPr>
          <p:cNvSpPr/>
          <p:nvPr/>
        </p:nvSpPr>
        <p:spPr>
          <a:xfrm>
            <a:off x="7993506" y="4077205"/>
            <a:ext cx="3124863" cy="1293784"/>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b="1" dirty="0">
                <a:latin typeface="SassoonPrimaryInfant" pitchFamily="2" charset="0"/>
              </a:rPr>
              <a:t>Plan:</a:t>
            </a:r>
            <a:r>
              <a:rPr lang="en-US" sz="1600" dirty="0">
                <a:latin typeface="SassoonPrimaryInfant" pitchFamily="2" charset="0"/>
              </a:rPr>
              <a:t> Identify learning barriers, set outcomes, and outline support in a Learning Plan, which is reviewed regularly.</a:t>
            </a:r>
            <a:endParaRPr lang="en-US" sz="1400" dirty="0">
              <a:latin typeface="SassoonPrimaryInfant" pitchFamily="2" charset="0"/>
            </a:endParaRPr>
          </a:p>
        </p:txBody>
      </p:sp>
      <p:sp>
        <p:nvSpPr>
          <p:cNvPr id="6" name="Rectangle 5">
            <a:extLst>
              <a:ext uri="{FF2B5EF4-FFF2-40B4-BE49-F238E27FC236}">
                <a16:creationId xmlns:a16="http://schemas.microsoft.com/office/drawing/2014/main" id="{821D4414-1724-4BF3-B982-FBC5FB05A2C6}"/>
              </a:ext>
            </a:extLst>
          </p:cNvPr>
          <p:cNvSpPr/>
          <p:nvPr/>
        </p:nvSpPr>
        <p:spPr>
          <a:xfrm>
            <a:off x="4318884" y="5253501"/>
            <a:ext cx="3124863" cy="805973"/>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b="1" dirty="0">
                <a:latin typeface="SassoonPrimaryInfant" pitchFamily="2" charset="0"/>
              </a:rPr>
              <a:t>Do:</a:t>
            </a:r>
            <a:r>
              <a:rPr lang="en-US" sz="1600" dirty="0">
                <a:latin typeface="SassoonPrimaryInfant" pitchFamily="2" charset="0"/>
              </a:rPr>
              <a:t> Deliver the planned support and additional help for learning.</a:t>
            </a:r>
            <a:endParaRPr lang="en-US" sz="1400" dirty="0">
              <a:latin typeface="SassoonPrimaryInfant" pitchFamily="2" charset="0"/>
            </a:endParaRPr>
          </a:p>
        </p:txBody>
      </p:sp>
      <p:sp>
        <p:nvSpPr>
          <p:cNvPr id="7" name="Rectangle 6">
            <a:extLst>
              <a:ext uri="{FF2B5EF4-FFF2-40B4-BE49-F238E27FC236}">
                <a16:creationId xmlns:a16="http://schemas.microsoft.com/office/drawing/2014/main" id="{84E4309C-79AC-428D-BA9D-E8C70E9A0D15}"/>
              </a:ext>
            </a:extLst>
          </p:cNvPr>
          <p:cNvSpPr/>
          <p:nvPr/>
        </p:nvSpPr>
        <p:spPr>
          <a:xfrm>
            <a:off x="962403" y="3986683"/>
            <a:ext cx="3124863" cy="1520921"/>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b="1" dirty="0">
                <a:latin typeface="SassoonPrimaryInfant" pitchFamily="2" charset="0"/>
              </a:rPr>
              <a:t>Review:</a:t>
            </a:r>
            <a:r>
              <a:rPr lang="en-US" sz="1600" dirty="0">
                <a:latin typeface="SassoonPrimaryInfant" pitchFamily="2" charset="0"/>
              </a:rPr>
              <a:t> Evaluate the impact of support with input from the learner, parents, staff, and agencies, then adjust plans for the next cycle.</a:t>
            </a:r>
            <a:endParaRPr lang="en-GB" sz="1400" dirty="0">
              <a:latin typeface="SassoonPrimaryInfant" pitchFamily="2" charset="0"/>
            </a:endParaRPr>
          </a:p>
        </p:txBody>
      </p:sp>
      <p:sp>
        <p:nvSpPr>
          <p:cNvPr id="8" name="Arrow: Bent 7">
            <a:extLst>
              <a:ext uri="{FF2B5EF4-FFF2-40B4-BE49-F238E27FC236}">
                <a16:creationId xmlns:a16="http://schemas.microsoft.com/office/drawing/2014/main" id="{BEB69590-5D25-4FC3-B3AC-058B4E3E943E}"/>
              </a:ext>
            </a:extLst>
          </p:cNvPr>
          <p:cNvSpPr/>
          <p:nvPr/>
        </p:nvSpPr>
        <p:spPr>
          <a:xfrm rot="5400000">
            <a:off x="7937031" y="3042812"/>
            <a:ext cx="511588" cy="1457076"/>
          </a:xfrm>
          <a:prstGeom prst="bentArrow">
            <a:avLst>
              <a:gd name="adj1" fmla="val 28080"/>
              <a:gd name="adj2" fmla="val 25000"/>
              <a:gd name="adj3" fmla="val 25000"/>
              <a:gd name="adj4" fmla="val 43750"/>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solidFill>
                <a:schemeClr val="tx1"/>
              </a:solidFill>
            </a:endParaRPr>
          </a:p>
        </p:txBody>
      </p:sp>
      <p:sp>
        <p:nvSpPr>
          <p:cNvPr id="9" name="Arrow: Bent 8">
            <a:extLst>
              <a:ext uri="{FF2B5EF4-FFF2-40B4-BE49-F238E27FC236}">
                <a16:creationId xmlns:a16="http://schemas.microsoft.com/office/drawing/2014/main" id="{19C499DF-A118-4331-AE4F-69AC074ECE9D}"/>
              </a:ext>
            </a:extLst>
          </p:cNvPr>
          <p:cNvSpPr/>
          <p:nvPr/>
        </p:nvSpPr>
        <p:spPr>
          <a:xfrm rot="10800000">
            <a:off x="7443747" y="5507604"/>
            <a:ext cx="1477616" cy="458526"/>
          </a:xfrm>
          <a:prstGeom prst="bentArrow">
            <a:avLst>
              <a:gd name="adj1" fmla="val 28080"/>
              <a:gd name="adj2" fmla="val 25000"/>
              <a:gd name="adj3" fmla="val 25000"/>
              <a:gd name="adj4" fmla="val 43750"/>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dirty="0">
              <a:solidFill>
                <a:schemeClr val="tx1"/>
              </a:solidFill>
            </a:endParaRPr>
          </a:p>
        </p:txBody>
      </p:sp>
      <p:sp>
        <p:nvSpPr>
          <p:cNvPr id="10" name="Arrow: Bent 9">
            <a:extLst>
              <a:ext uri="{FF2B5EF4-FFF2-40B4-BE49-F238E27FC236}">
                <a16:creationId xmlns:a16="http://schemas.microsoft.com/office/drawing/2014/main" id="{CEED7299-321C-4E9D-A358-D2F2F867B7A8}"/>
              </a:ext>
            </a:extLst>
          </p:cNvPr>
          <p:cNvSpPr/>
          <p:nvPr/>
        </p:nvSpPr>
        <p:spPr>
          <a:xfrm rot="16200000">
            <a:off x="3302819" y="4970604"/>
            <a:ext cx="410070" cy="1580983"/>
          </a:xfrm>
          <a:prstGeom prst="bentArrow">
            <a:avLst>
              <a:gd name="adj1" fmla="val 28080"/>
              <a:gd name="adj2" fmla="val 25000"/>
              <a:gd name="adj3" fmla="val 25000"/>
              <a:gd name="adj4" fmla="val 43750"/>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solidFill>
                <a:schemeClr val="tx1"/>
              </a:solidFill>
            </a:endParaRPr>
          </a:p>
        </p:txBody>
      </p:sp>
      <p:sp>
        <p:nvSpPr>
          <p:cNvPr id="11" name="Arrow: Bent 10">
            <a:extLst>
              <a:ext uri="{FF2B5EF4-FFF2-40B4-BE49-F238E27FC236}">
                <a16:creationId xmlns:a16="http://schemas.microsoft.com/office/drawing/2014/main" id="{D6C9E818-84EC-4B3C-9A8D-F7FC49E10CB2}"/>
              </a:ext>
            </a:extLst>
          </p:cNvPr>
          <p:cNvSpPr/>
          <p:nvPr/>
        </p:nvSpPr>
        <p:spPr>
          <a:xfrm>
            <a:off x="2717360" y="3515556"/>
            <a:ext cx="1601523" cy="422671"/>
          </a:xfrm>
          <a:prstGeom prst="bentArrow">
            <a:avLst>
              <a:gd name="adj1" fmla="val 28080"/>
              <a:gd name="adj2" fmla="val 28872"/>
              <a:gd name="adj3" fmla="val 25000"/>
              <a:gd name="adj4" fmla="val 43750"/>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solidFill>
                <a:schemeClr val="tx1"/>
              </a:solidFill>
            </a:endParaRPr>
          </a:p>
        </p:txBody>
      </p:sp>
      <p:pic>
        <p:nvPicPr>
          <p:cNvPr id="13314" name="Picture 2" descr="https://symbols.widgitonline.com/widgit/col/190x77.5/bycc/English_UK/plan/NOUN/Sg/30840100640000000.sym.png?showPlurals=0&amp;showPronouns=0&amp;showDemonstratives=0&amp;showImperatives=0&amp;skinTone=1&amp;varyGroupSkinTones=1">
            <a:extLst>
              <a:ext uri="{FF2B5EF4-FFF2-40B4-BE49-F238E27FC236}">
                <a16:creationId xmlns:a16="http://schemas.microsoft.com/office/drawing/2014/main" id="{60EDC6AB-CB79-4E94-B05A-4FBB2FC0B00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3500" y="806090"/>
            <a:ext cx="1019083" cy="13078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67372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C4699F-0F4D-401A-8653-1CA8D225B830}"/>
              </a:ext>
            </a:extLst>
          </p:cNvPr>
          <p:cNvSpPr>
            <a:spLocks noGrp="1"/>
          </p:cNvSpPr>
          <p:nvPr>
            <p:ph type="title"/>
          </p:nvPr>
        </p:nvSpPr>
        <p:spPr>
          <a:xfrm>
            <a:off x="437322" y="833974"/>
            <a:ext cx="10916478" cy="1325563"/>
          </a:xfrm>
        </p:spPr>
        <p:txBody>
          <a:bodyPr>
            <a:normAutofit/>
          </a:bodyPr>
          <a:lstStyle/>
          <a:p>
            <a:r>
              <a:rPr lang="en-US" sz="3600" b="1" u="sng" dirty="0">
                <a:latin typeface="SassoonPrimaryInfant" pitchFamily="2" charset="0"/>
              </a:rPr>
              <a:t>How can parents support their child?</a:t>
            </a:r>
            <a:endParaRPr lang="en-GB" sz="3600" b="1" u="sng" dirty="0">
              <a:latin typeface="SassoonPrimaryInfant" pitchFamily="2" charset="0"/>
            </a:endParaRPr>
          </a:p>
        </p:txBody>
      </p:sp>
      <p:graphicFrame>
        <p:nvGraphicFramePr>
          <p:cNvPr id="5" name="Table 4">
            <a:extLst>
              <a:ext uri="{FF2B5EF4-FFF2-40B4-BE49-F238E27FC236}">
                <a16:creationId xmlns:a16="http://schemas.microsoft.com/office/drawing/2014/main" id="{3034EEAA-B1D2-401C-B114-A2E316FF090A}"/>
              </a:ext>
            </a:extLst>
          </p:cNvPr>
          <p:cNvGraphicFramePr>
            <a:graphicFrameLocks noGrp="1"/>
          </p:cNvGraphicFramePr>
          <p:nvPr>
            <p:extLst>
              <p:ext uri="{D42A27DB-BD31-4B8C-83A1-F6EECF244321}">
                <p14:modId xmlns:p14="http://schemas.microsoft.com/office/powerpoint/2010/main" val="4206426580"/>
              </p:ext>
            </p:extLst>
          </p:nvPr>
        </p:nvGraphicFramePr>
        <p:xfrm>
          <a:off x="2600510" y="2755042"/>
          <a:ext cx="7029450" cy="2037746"/>
        </p:xfrm>
        <a:graphic>
          <a:graphicData uri="http://schemas.openxmlformats.org/drawingml/2006/table">
            <a:tbl>
              <a:tblPr firstRow="1" bandRow="1">
                <a:tableStyleId>{5C22544A-7EE6-4342-B048-85BDC9FD1C3A}</a:tableStyleId>
              </a:tblPr>
              <a:tblGrid>
                <a:gridCol w="1405890">
                  <a:extLst>
                    <a:ext uri="{9D8B030D-6E8A-4147-A177-3AD203B41FA5}">
                      <a16:colId xmlns:a16="http://schemas.microsoft.com/office/drawing/2014/main" val="1105064988"/>
                    </a:ext>
                  </a:extLst>
                </a:gridCol>
                <a:gridCol w="1405890">
                  <a:extLst>
                    <a:ext uri="{9D8B030D-6E8A-4147-A177-3AD203B41FA5}">
                      <a16:colId xmlns:a16="http://schemas.microsoft.com/office/drawing/2014/main" val="2295041789"/>
                    </a:ext>
                  </a:extLst>
                </a:gridCol>
                <a:gridCol w="1405890">
                  <a:extLst>
                    <a:ext uri="{9D8B030D-6E8A-4147-A177-3AD203B41FA5}">
                      <a16:colId xmlns:a16="http://schemas.microsoft.com/office/drawing/2014/main" val="1188110811"/>
                    </a:ext>
                  </a:extLst>
                </a:gridCol>
                <a:gridCol w="1405890">
                  <a:extLst>
                    <a:ext uri="{9D8B030D-6E8A-4147-A177-3AD203B41FA5}">
                      <a16:colId xmlns:a16="http://schemas.microsoft.com/office/drawing/2014/main" val="2575348358"/>
                    </a:ext>
                  </a:extLst>
                </a:gridCol>
                <a:gridCol w="1405890">
                  <a:extLst>
                    <a:ext uri="{9D8B030D-6E8A-4147-A177-3AD203B41FA5}">
                      <a16:colId xmlns:a16="http://schemas.microsoft.com/office/drawing/2014/main" val="224580397"/>
                    </a:ext>
                  </a:extLst>
                </a:gridCol>
              </a:tblGrid>
              <a:tr h="1209808">
                <a:tc>
                  <a:txBody>
                    <a:bodyPr/>
                    <a:lstStyle/>
                    <a:p>
                      <a:pPr algn="ctr"/>
                      <a:r>
                        <a:rPr lang="en-US" sz="1200" b="0" dirty="0">
                          <a:solidFill>
                            <a:schemeClr val="tx1"/>
                          </a:solidFill>
                          <a:latin typeface="SassoonPrimaryInfant" pitchFamily="2" charset="0"/>
                        </a:rPr>
                        <a:t>Attending Parent’s Evening twice a year</a:t>
                      </a:r>
                      <a:endParaRPr lang="en-GB" sz="1200" b="0" dirty="0">
                        <a:solidFill>
                          <a:schemeClr val="tx1"/>
                        </a:solidFill>
                        <a:latin typeface="SassoonPrimaryInfant"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1200" b="0" dirty="0">
                          <a:solidFill>
                            <a:schemeClr val="tx1"/>
                          </a:solidFill>
                          <a:latin typeface="SassoonPrimaryInfant" pitchFamily="2" charset="0"/>
                        </a:rPr>
                        <a:t>Attending and contributing to your child’s Learning Plan review 3 times per year</a:t>
                      </a:r>
                      <a:endParaRPr lang="en-GB" sz="1200" b="0" dirty="0">
                        <a:solidFill>
                          <a:schemeClr val="tx1"/>
                        </a:solidFill>
                        <a:latin typeface="SassoonPrimaryInfant"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1200" b="0" dirty="0">
                          <a:solidFill>
                            <a:schemeClr val="tx1"/>
                          </a:solidFill>
                          <a:latin typeface="SassoonPrimaryInfant" pitchFamily="2" charset="0"/>
                        </a:rPr>
                        <a:t>Attending Coffee Mornings run by the Inclusion Team</a:t>
                      </a:r>
                      <a:endParaRPr lang="en-GB" sz="1200" b="0" dirty="0">
                        <a:solidFill>
                          <a:schemeClr val="tx1"/>
                        </a:solidFill>
                        <a:latin typeface="SassoonPrimaryInfant"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1200" b="0" dirty="0">
                          <a:solidFill>
                            <a:schemeClr val="tx1"/>
                          </a:solidFill>
                          <a:latin typeface="SassoonPrimaryInfant" pitchFamily="2" charset="0"/>
                        </a:rPr>
                        <a:t>Attend Information Evenings for parents</a:t>
                      </a:r>
                      <a:endParaRPr lang="en-GB" sz="1200" b="0" dirty="0">
                        <a:solidFill>
                          <a:schemeClr val="tx1"/>
                        </a:solidFill>
                        <a:latin typeface="SassoonPrimaryInfant"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1200" b="0" dirty="0">
                          <a:solidFill>
                            <a:schemeClr val="tx1"/>
                          </a:solidFill>
                          <a:latin typeface="SassoonPrimaryInfant" pitchFamily="2" charset="0"/>
                        </a:rPr>
                        <a:t>If your child has an EHCP- attend the Annual Review</a:t>
                      </a:r>
                      <a:endParaRPr lang="en-GB" sz="1200" b="0" dirty="0">
                        <a:solidFill>
                          <a:schemeClr val="tx1"/>
                        </a:solidFill>
                        <a:latin typeface="SassoonPrimaryInfant"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211448957"/>
                  </a:ext>
                </a:extLst>
              </a:tr>
              <a:tr h="827938">
                <a:tc>
                  <a:txBody>
                    <a:bodyPr/>
                    <a:lstStyle/>
                    <a:p>
                      <a:pPr algn="ctr"/>
                      <a:r>
                        <a:rPr lang="en-US" sz="1200" b="0" dirty="0">
                          <a:solidFill>
                            <a:schemeClr val="tx1"/>
                          </a:solidFill>
                          <a:latin typeface="SassoonPrimaryInfant" pitchFamily="2" charset="0"/>
                        </a:rPr>
                        <a:t>Reading stories to your child daily</a:t>
                      </a:r>
                      <a:endParaRPr lang="en-GB" sz="1200" b="0" dirty="0">
                        <a:solidFill>
                          <a:schemeClr val="tx1"/>
                        </a:solidFill>
                        <a:latin typeface="SassoonPrimaryInfant"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1200" b="0" dirty="0">
                          <a:solidFill>
                            <a:schemeClr val="tx1"/>
                          </a:solidFill>
                          <a:latin typeface="SassoonPrimaryInfant" pitchFamily="2" charset="0"/>
                        </a:rPr>
                        <a:t>Accessing homework tasks</a:t>
                      </a:r>
                      <a:endParaRPr lang="en-GB" sz="1200" b="0" dirty="0">
                        <a:solidFill>
                          <a:schemeClr val="tx1"/>
                        </a:solidFill>
                        <a:latin typeface="SassoonPrimaryInfant"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1200" b="0" dirty="0">
                          <a:solidFill>
                            <a:schemeClr val="tx1"/>
                          </a:solidFill>
                          <a:latin typeface="SassoonPrimaryInfant" pitchFamily="2" charset="0"/>
                        </a:rPr>
                        <a:t>Hearing your child read daily</a:t>
                      </a:r>
                      <a:endParaRPr lang="en-GB" sz="1200" b="0" dirty="0">
                        <a:solidFill>
                          <a:schemeClr val="tx1"/>
                        </a:solidFill>
                        <a:latin typeface="SassoonPrimaryInfant"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1200" b="0" dirty="0">
                          <a:solidFill>
                            <a:schemeClr val="tx1"/>
                          </a:solidFill>
                          <a:latin typeface="SassoonPrimaryInfant" pitchFamily="2" charset="0"/>
                        </a:rPr>
                        <a:t>Attend multi agency meetings</a:t>
                      </a:r>
                      <a:endParaRPr lang="en-GB" sz="1200" b="0" dirty="0">
                        <a:solidFill>
                          <a:schemeClr val="tx1"/>
                        </a:solidFill>
                        <a:latin typeface="SassoonPrimaryInfant"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1200" b="0" dirty="0">
                          <a:solidFill>
                            <a:schemeClr val="tx1"/>
                          </a:solidFill>
                          <a:latin typeface="SassoonPrimaryInfant" pitchFamily="2" charset="0"/>
                        </a:rPr>
                        <a:t>Read and engage with your child’s termly report</a:t>
                      </a:r>
                      <a:endParaRPr lang="en-GB" sz="1200" b="0" dirty="0">
                        <a:solidFill>
                          <a:schemeClr val="tx1"/>
                        </a:solidFill>
                        <a:latin typeface="SassoonPrimaryInfant"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432840909"/>
                  </a:ext>
                </a:extLst>
              </a:tr>
            </a:tbl>
          </a:graphicData>
        </a:graphic>
      </p:graphicFrame>
      <p:sp>
        <p:nvSpPr>
          <p:cNvPr id="6" name="Rectangle 5">
            <a:extLst>
              <a:ext uri="{FF2B5EF4-FFF2-40B4-BE49-F238E27FC236}">
                <a16:creationId xmlns:a16="http://schemas.microsoft.com/office/drawing/2014/main" id="{FC2A63D0-DF90-4E81-8D34-1EF38850B61F}"/>
              </a:ext>
            </a:extLst>
          </p:cNvPr>
          <p:cNvSpPr/>
          <p:nvPr/>
        </p:nvSpPr>
        <p:spPr>
          <a:xfrm>
            <a:off x="640671" y="5121964"/>
            <a:ext cx="10910657" cy="761619"/>
          </a:xfrm>
          <a:prstGeom prst="rect">
            <a:avLst/>
          </a:prstGeom>
        </p:spPr>
        <p:txBody>
          <a:bodyPr wrap="square">
            <a:spAutoFit/>
          </a:bodyPr>
          <a:lstStyle/>
          <a:p>
            <a:pPr algn="ctr">
              <a:lnSpc>
                <a:spcPct val="110000"/>
              </a:lnSpc>
              <a:spcAft>
                <a:spcPts val="790"/>
              </a:spcAft>
            </a:pPr>
            <a:r>
              <a:rPr lang="en-US" sz="2000" dirty="0">
                <a:latin typeface="SassoonPrimaryInfant" pitchFamily="2" charset="0"/>
                <a:ea typeface="MS Mincho" panose="02020609040205080304" pitchFamily="49" charset="-128"/>
                <a:cs typeface="Times New Roman" panose="02020603050405020304" pitchFamily="18" charset="0"/>
              </a:rPr>
              <a:t>Working together is the best way to ensure that young people are happy and make progress. We encourage a close relationship between school and parents and our door is always open.</a:t>
            </a:r>
            <a:endParaRPr lang="en-GB" sz="1600" dirty="0">
              <a:effectLst/>
              <a:latin typeface="SassoonPrimaryInfant" pitchFamily="2" charset="0"/>
              <a:ea typeface="MS Mincho" panose="02020609040205080304" pitchFamily="49" charset="-128"/>
              <a:cs typeface="Times New Roman" panose="02020603050405020304" pitchFamily="18" charset="0"/>
            </a:endParaRPr>
          </a:p>
        </p:txBody>
      </p:sp>
      <p:pic>
        <p:nvPicPr>
          <p:cNvPr id="14338" name="Picture 2" descr="https://symbols.widgitonline.com/widgit/col/190x117.5/bycc/English_UK/parent/NOUN/Pl/31010010350300000.sym.png?showPlurals=0&amp;showPronouns=0&amp;showDemonstratives=0&amp;showImperatives=0&amp;skinTone=1&amp;varyGroupSkinTones=1">
            <a:extLst>
              <a:ext uri="{FF2B5EF4-FFF2-40B4-BE49-F238E27FC236}">
                <a16:creationId xmlns:a16="http://schemas.microsoft.com/office/drawing/2014/main" id="{C344F0AC-54A6-4421-9244-3E04980E2B8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82899" y="833974"/>
            <a:ext cx="1133475" cy="1114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372274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42EBB9-D330-415A-9862-2F24F3D263F3}"/>
              </a:ext>
            </a:extLst>
          </p:cNvPr>
          <p:cNvSpPr>
            <a:spLocks noGrp="1"/>
          </p:cNvSpPr>
          <p:nvPr>
            <p:ph type="title"/>
          </p:nvPr>
        </p:nvSpPr>
        <p:spPr>
          <a:xfrm>
            <a:off x="482789" y="966786"/>
            <a:ext cx="11963400" cy="1325563"/>
          </a:xfrm>
        </p:spPr>
        <p:txBody>
          <a:bodyPr>
            <a:normAutofit/>
          </a:bodyPr>
          <a:lstStyle/>
          <a:p>
            <a:r>
              <a:rPr lang="en-US" sz="3600" b="1" u="sng" dirty="0">
                <a:latin typeface="SassoonPrimaryInfant" pitchFamily="2" charset="0"/>
              </a:rPr>
              <a:t>How do we ensure each child’s</a:t>
            </a:r>
            <a:br>
              <a:rPr lang="en-US" sz="3600" b="1" u="sng" dirty="0">
                <a:latin typeface="SassoonPrimaryInfant" pitchFamily="2" charset="0"/>
              </a:rPr>
            </a:br>
            <a:r>
              <a:rPr lang="en-US" sz="3600" b="1" u="sng" dirty="0">
                <a:latin typeface="SassoonPrimaryInfant" pitchFamily="2" charset="0"/>
              </a:rPr>
              <a:t> voice is heard for SEND?</a:t>
            </a:r>
            <a:endParaRPr lang="en-GB" sz="3600" b="1" u="sng" dirty="0">
              <a:latin typeface="SassoonPrimaryInfant" pitchFamily="2" charset="0"/>
            </a:endParaRPr>
          </a:p>
        </p:txBody>
      </p:sp>
      <p:sp>
        <p:nvSpPr>
          <p:cNvPr id="3" name="Content Placeholder 2">
            <a:extLst>
              <a:ext uri="{FF2B5EF4-FFF2-40B4-BE49-F238E27FC236}">
                <a16:creationId xmlns:a16="http://schemas.microsoft.com/office/drawing/2014/main" id="{1ECEC1E1-7A21-40CA-AE41-52A9CB06E72D}"/>
              </a:ext>
            </a:extLst>
          </p:cNvPr>
          <p:cNvSpPr>
            <a:spLocks noGrp="1"/>
          </p:cNvSpPr>
          <p:nvPr>
            <p:ph idx="1"/>
          </p:nvPr>
        </p:nvSpPr>
        <p:spPr>
          <a:xfrm>
            <a:off x="884807" y="2529890"/>
            <a:ext cx="10422385" cy="4252896"/>
          </a:xfrm>
        </p:spPr>
        <p:txBody>
          <a:bodyPr>
            <a:normAutofit/>
          </a:bodyPr>
          <a:lstStyle/>
          <a:p>
            <a:pPr marL="0" indent="0">
              <a:buNone/>
            </a:pPr>
            <a:r>
              <a:rPr lang="en-US" sz="1800" dirty="0">
                <a:latin typeface="SassoonPrimaryInfant" pitchFamily="2" charset="0"/>
              </a:rPr>
              <a:t>At St John Rigby, we value clear communication and encourage every child to share their views and take an active role in their learning. We collect pupil voice through:</a:t>
            </a:r>
          </a:p>
          <a:p>
            <a:pPr marL="0" indent="0">
              <a:buNone/>
            </a:pPr>
            <a:endParaRPr lang="en-US" sz="1800" dirty="0">
              <a:latin typeface="SassoonPrimaryInfant" pitchFamily="2" charset="0"/>
            </a:endParaRPr>
          </a:p>
          <a:p>
            <a:r>
              <a:rPr lang="en-US" sz="1800" dirty="0">
                <a:latin typeface="SassoonPrimaryInfant" pitchFamily="2" charset="0"/>
              </a:rPr>
              <a:t>Frequent check-ins and one to one chats with the SENDCo.</a:t>
            </a:r>
          </a:p>
          <a:p>
            <a:r>
              <a:rPr lang="en-US" sz="1800" dirty="0">
                <a:latin typeface="SassoonPrimaryInfant" pitchFamily="2" charset="0"/>
              </a:rPr>
              <a:t>Learning Plans and Individual Pupil Passports.</a:t>
            </a:r>
          </a:p>
          <a:p>
            <a:r>
              <a:rPr lang="en-US" sz="1800" dirty="0">
                <a:latin typeface="SassoonPrimaryInfant" pitchFamily="2" charset="0"/>
              </a:rPr>
              <a:t>If your child has an EHCP their opinions will contribute to the Annual Review.</a:t>
            </a:r>
          </a:p>
          <a:p>
            <a:r>
              <a:rPr lang="en-US" sz="1800" dirty="0">
                <a:latin typeface="SassoonPrimaryInfant" pitchFamily="2" charset="0"/>
              </a:rPr>
              <a:t>Shout Out To SEND events attended by all pupils with SEND.</a:t>
            </a:r>
            <a:endParaRPr lang="en-GB" sz="1800" dirty="0">
              <a:latin typeface="SassoonPrimaryInfant" pitchFamily="2" charset="0"/>
            </a:endParaRPr>
          </a:p>
        </p:txBody>
      </p:sp>
      <p:pic>
        <p:nvPicPr>
          <p:cNvPr id="15362" name="Picture 2" descr="https://symbols.widgitonline.com/widgit/col/190x116.25/bycc/English_UK/children/PROP/Pl/30010050130000000.sym.png?showPlurals=0&amp;showPronouns=0&amp;showDemonstratives=0&amp;showImperatives=0&amp;skinTone=1&amp;varyGroupSkinTones=1">
            <a:extLst>
              <a:ext uri="{FF2B5EF4-FFF2-40B4-BE49-F238E27FC236}">
                <a16:creationId xmlns:a16="http://schemas.microsoft.com/office/drawing/2014/main" id="{D32E0400-BC3D-4953-B1DE-CA638F2B2FA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2429" y="935165"/>
            <a:ext cx="1368884" cy="13571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27530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993F63-5D4F-44EE-A11C-A18E0A2D33D2}"/>
              </a:ext>
            </a:extLst>
          </p:cNvPr>
          <p:cNvSpPr>
            <a:spLocks noGrp="1"/>
          </p:cNvSpPr>
          <p:nvPr>
            <p:ph type="title"/>
          </p:nvPr>
        </p:nvSpPr>
        <p:spPr>
          <a:xfrm>
            <a:off x="152402" y="1186201"/>
            <a:ext cx="11201400" cy="1325563"/>
          </a:xfrm>
        </p:spPr>
        <p:txBody>
          <a:bodyPr>
            <a:normAutofit/>
          </a:bodyPr>
          <a:lstStyle/>
          <a:p>
            <a:r>
              <a:rPr lang="en-US" sz="4000" b="1" u="sng" dirty="0">
                <a:latin typeface="SassoonPrimaryInfant" pitchFamily="2" charset="0"/>
              </a:rPr>
              <a:t>How do we include all children </a:t>
            </a:r>
            <a:br>
              <a:rPr lang="en-US" sz="4000" b="1" u="sng" dirty="0">
                <a:latin typeface="SassoonPrimaryInfant" pitchFamily="2" charset="0"/>
              </a:rPr>
            </a:br>
            <a:r>
              <a:rPr lang="en-US" sz="4000" b="1" u="sng" dirty="0">
                <a:latin typeface="SassoonPrimaryInfant" pitchFamily="2" charset="0"/>
              </a:rPr>
              <a:t>beyond lessons?</a:t>
            </a:r>
            <a:endParaRPr lang="en-GB" sz="4000" b="1" u="sng" dirty="0">
              <a:latin typeface="SassoonPrimaryInfant" pitchFamily="2" charset="0"/>
            </a:endParaRPr>
          </a:p>
        </p:txBody>
      </p:sp>
      <p:pic>
        <p:nvPicPr>
          <p:cNvPr id="16386" name="Picture 2" descr="https://symbols.widgitonline.com/widgit/col/190x116.25/bycc/English_UK/trip/NOUN/Pl/30700500180000000.sym.png?showPlurals=0&amp;showPronouns=0&amp;showDemonstratives=0&amp;showImperatives=0&amp;skinTone=1&amp;varyGroupSkinTones=1">
            <a:extLst>
              <a:ext uri="{FF2B5EF4-FFF2-40B4-BE49-F238E27FC236}">
                <a16:creationId xmlns:a16="http://schemas.microsoft.com/office/drawing/2014/main" id="{1E0ED9C9-F940-4DFA-BAD3-98A951D71A3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44251" y="1186201"/>
            <a:ext cx="1468059" cy="1190873"/>
          </a:xfrm>
          <a:prstGeom prst="rect">
            <a:avLst/>
          </a:prstGeom>
          <a:noFill/>
          <a:extLst>
            <a:ext uri="{909E8E84-426E-40DD-AFC4-6F175D3DCCD1}">
              <a14:hiddenFill xmlns:a14="http://schemas.microsoft.com/office/drawing/2010/main">
                <a:solidFill>
                  <a:srgbClr val="FFFFFF"/>
                </a:solidFill>
              </a14:hiddenFill>
            </a:ext>
          </a:extLst>
        </p:spPr>
      </p:pic>
      <p:sp>
        <p:nvSpPr>
          <p:cNvPr id="4" name="Oval 3">
            <a:extLst>
              <a:ext uri="{FF2B5EF4-FFF2-40B4-BE49-F238E27FC236}">
                <a16:creationId xmlns:a16="http://schemas.microsoft.com/office/drawing/2014/main" id="{7A0B438F-AFDF-4DEB-96F3-489499902968}"/>
              </a:ext>
            </a:extLst>
          </p:cNvPr>
          <p:cNvSpPr/>
          <p:nvPr/>
        </p:nvSpPr>
        <p:spPr>
          <a:xfrm>
            <a:off x="2423604" y="4349026"/>
            <a:ext cx="2388093" cy="1322773"/>
          </a:xfrm>
          <a:prstGeom prst="ellipse">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SassoonPrimaryInfant" pitchFamily="2" charset="0"/>
              </a:rPr>
              <a:t>Extra Curricular Clubs</a:t>
            </a:r>
            <a:endParaRPr lang="en-GB" dirty="0">
              <a:latin typeface="SassoonPrimaryInfant" pitchFamily="2" charset="0"/>
            </a:endParaRPr>
          </a:p>
        </p:txBody>
      </p:sp>
      <p:sp>
        <p:nvSpPr>
          <p:cNvPr id="6" name="Oval 5">
            <a:extLst>
              <a:ext uri="{FF2B5EF4-FFF2-40B4-BE49-F238E27FC236}">
                <a16:creationId xmlns:a16="http://schemas.microsoft.com/office/drawing/2014/main" id="{25F769D7-0B9B-4CF4-924C-3E5B718A038C}"/>
              </a:ext>
            </a:extLst>
          </p:cNvPr>
          <p:cNvSpPr/>
          <p:nvPr/>
        </p:nvSpPr>
        <p:spPr>
          <a:xfrm>
            <a:off x="7790187" y="4346237"/>
            <a:ext cx="2388093" cy="1322773"/>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SassoonPrimaryInfant" pitchFamily="2" charset="0"/>
              </a:rPr>
              <a:t>School Trips</a:t>
            </a:r>
            <a:endParaRPr lang="en-GB" dirty="0">
              <a:latin typeface="SassoonPrimaryInfant" pitchFamily="2" charset="0"/>
            </a:endParaRPr>
          </a:p>
        </p:txBody>
      </p:sp>
      <p:sp>
        <p:nvSpPr>
          <p:cNvPr id="7" name="Oval 6">
            <a:extLst>
              <a:ext uri="{FF2B5EF4-FFF2-40B4-BE49-F238E27FC236}">
                <a16:creationId xmlns:a16="http://schemas.microsoft.com/office/drawing/2014/main" id="{E857FCAF-BA4C-4CB5-9ABE-AAB6AFDB9C4D}"/>
              </a:ext>
            </a:extLst>
          </p:cNvPr>
          <p:cNvSpPr/>
          <p:nvPr/>
        </p:nvSpPr>
        <p:spPr>
          <a:xfrm>
            <a:off x="4901953" y="2970034"/>
            <a:ext cx="2388093" cy="1322773"/>
          </a:xfrm>
          <a:prstGeom prst="ellipse">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SassoonPrimaryInfant" pitchFamily="2" charset="0"/>
              </a:rPr>
              <a:t>Breakfast and After School Clubs</a:t>
            </a:r>
            <a:endParaRPr lang="en-GB" dirty="0">
              <a:latin typeface="SassoonPrimaryInfant" pitchFamily="2" charset="0"/>
            </a:endParaRPr>
          </a:p>
        </p:txBody>
      </p:sp>
    </p:spTree>
    <p:extLst>
      <p:ext uri="{BB962C8B-B14F-4D97-AF65-F5344CB8AC3E}">
        <p14:creationId xmlns:p14="http://schemas.microsoft.com/office/powerpoint/2010/main" val="6603508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10191B-CAB5-4D23-A1AB-6114FD175A92}"/>
              </a:ext>
            </a:extLst>
          </p:cNvPr>
          <p:cNvSpPr>
            <a:spLocks noGrp="1"/>
          </p:cNvSpPr>
          <p:nvPr>
            <p:ph type="title"/>
          </p:nvPr>
        </p:nvSpPr>
        <p:spPr>
          <a:xfrm>
            <a:off x="941400" y="895509"/>
            <a:ext cx="11734800" cy="1325563"/>
          </a:xfrm>
        </p:spPr>
        <p:txBody>
          <a:bodyPr>
            <a:normAutofit/>
          </a:bodyPr>
          <a:lstStyle/>
          <a:p>
            <a:r>
              <a:rPr lang="en-US" sz="3200" b="1" u="sng" dirty="0">
                <a:latin typeface="SassoonPrimaryInfant" pitchFamily="2" charset="0"/>
              </a:rPr>
              <a:t>How do we ensure staff have the expertise </a:t>
            </a:r>
            <a:br>
              <a:rPr lang="en-US" sz="3200" b="1" u="sng" dirty="0">
                <a:latin typeface="SassoonPrimaryInfant" pitchFamily="2" charset="0"/>
              </a:rPr>
            </a:br>
            <a:r>
              <a:rPr lang="en-US" sz="3200" b="1" u="sng" dirty="0">
                <a:latin typeface="SassoonPrimaryInfant" pitchFamily="2" charset="0"/>
              </a:rPr>
              <a:t>to support children with SEND?</a:t>
            </a:r>
            <a:endParaRPr lang="en-GB" sz="3200" b="1" u="sng" dirty="0">
              <a:latin typeface="SassoonPrimaryInfant" pitchFamily="2" charset="0"/>
            </a:endParaRPr>
          </a:p>
        </p:txBody>
      </p:sp>
      <p:sp>
        <p:nvSpPr>
          <p:cNvPr id="3" name="Content Placeholder 2">
            <a:extLst>
              <a:ext uri="{FF2B5EF4-FFF2-40B4-BE49-F238E27FC236}">
                <a16:creationId xmlns:a16="http://schemas.microsoft.com/office/drawing/2014/main" id="{AE9DE40C-BBDD-41D6-AE6D-F3B766477A0C}"/>
              </a:ext>
            </a:extLst>
          </p:cNvPr>
          <p:cNvSpPr>
            <a:spLocks noGrp="1"/>
          </p:cNvSpPr>
          <p:nvPr>
            <p:ph idx="1"/>
          </p:nvPr>
        </p:nvSpPr>
        <p:spPr>
          <a:xfrm>
            <a:off x="941400" y="2506662"/>
            <a:ext cx="10225783" cy="4351338"/>
          </a:xfrm>
        </p:spPr>
        <p:txBody>
          <a:bodyPr>
            <a:normAutofit/>
          </a:bodyPr>
          <a:lstStyle/>
          <a:p>
            <a:pPr marL="0" indent="0" algn="ctr">
              <a:buNone/>
            </a:pPr>
            <a:r>
              <a:rPr lang="en-US" sz="1600" dirty="0">
                <a:latin typeface="SassoonPrimaryInfant" pitchFamily="2" charset="0"/>
              </a:rPr>
              <a:t>The Inclusion Team meets fortnightly to work together to support all children and promote inclusion throughout the school. The Inclusion Team is formed of Mrs Ward (Inclusion Lead), Mrs McGettigan (Head Teacher) and Mrs McLoughlin (Family Support Worker).</a:t>
            </a:r>
          </a:p>
          <a:p>
            <a:pPr marL="0" indent="0" algn="ctr">
              <a:buNone/>
            </a:pPr>
            <a:endParaRPr lang="en-US" sz="1600" dirty="0">
              <a:latin typeface="SassoonPrimaryInfant" pitchFamily="2" charset="0"/>
            </a:endParaRPr>
          </a:p>
          <a:p>
            <a:pPr marL="0" indent="0" algn="ctr">
              <a:buNone/>
            </a:pPr>
            <a:r>
              <a:rPr lang="en-US" sz="1600" dirty="0">
                <a:latin typeface="SassoonPrimaryInfant" pitchFamily="2" charset="0"/>
              </a:rPr>
              <a:t>A dedicated team of Teaching Staff and Learning Mentors support pupils across the school. Staff access professional development throughout the year from a range of external professionals. Examples of recent training for staff include</a:t>
            </a:r>
            <a:r>
              <a:rPr lang="en-US" sz="1600" dirty="0"/>
              <a:t>:</a:t>
            </a:r>
            <a:endParaRPr lang="en-US" sz="2400" dirty="0">
              <a:latin typeface="SassoonPrimaryInfant" pitchFamily="2" charset="0"/>
            </a:endParaRPr>
          </a:p>
          <a:p>
            <a:pPr marL="0" indent="0">
              <a:buNone/>
            </a:pPr>
            <a:endParaRPr lang="en-GB" dirty="0"/>
          </a:p>
        </p:txBody>
      </p:sp>
      <p:graphicFrame>
        <p:nvGraphicFramePr>
          <p:cNvPr id="4" name="Table 3">
            <a:extLst>
              <a:ext uri="{FF2B5EF4-FFF2-40B4-BE49-F238E27FC236}">
                <a16:creationId xmlns:a16="http://schemas.microsoft.com/office/drawing/2014/main" id="{EE459515-7194-4145-B884-9424C6F88B3C}"/>
              </a:ext>
            </a:extLst>
          </p:cNvPr>
          <p:cNvGraphicFramePr>
            <a:graphicFrameLocks noGrp="1"/>
          </p:cNvGraphicFramePr>
          <p:nvPr>
            <p:extLst>
              <p:ext uri="{D42A27DB-BD31-4B8C-83A1-F6EECF244321}">
                <p14:modId xmlns:p14="http://schemas.microsoft.com/office/powerpoint/2010/main" val="2740828858"/>
              </p:ext>
            </p:extLst>
          </p:nvPr>
        </p:nvGraphicFramePr>
        <p:xfrm>
          <a:off x="941400" y="4491831"/>
          <a:ext cx="10012352" cy="1280160"/>
        </p:xfrm>
        <a:graphic>
          <a:graphicData uri="http://schemas.openxmlformats.org/drawingml/2006/table">
            <a:tbl>
              <a:tblPr firstRow="1" bandRow="1">
                <a:tableStyleId>{5C22544A-7EE6-4342-B048-85BDC9FD1C3A}</a:tableStyleId>
              </a:tblPr>
              <a:tblGrid>
                <a:gridCol w="1251544">
                  <a:extLst>
                    <a:ext uri="{9D8B030D-6E8A-4147-A177-3AD203B41FA5}">
                      <a16:colId xmlns:a16="http://schemas.microsoft.com/office/drawing/2014/main" val="1105064988"/>
                    </a:ext>
                  </a:extLst>
                </a:gridCol>
                <a:gridCol w="1251544">
                  <a:extLst>
                    <a:ext uri="{9D8B030D-6E8A-4147-A177-3AD203B41FA5}">
                      <a16:colId xmlns:a16="http://schemas.microsoft.com/office/drawing/2014/main" val="2295041789"/>
                    </a:ext>
                  </a:extLst>
                </a:gridCol>
                <a:gridCol w="1251544">
                  <a:extLst>
                    <a:ext uri="{9D8B030D-6E8A-4147-A177-3AD203B41FA5}">
                      <a16:colId xmlns:a16="http://schemas.microsoft.com/office/drawing/2014/main" val="1188110811"/>
                    </a:ext>
                  </a:extLst>
                </a:gridCol>
                <a:gridCol w="1251544">
                  <a:extLst>
                    <a:ext uri="{9D8B030D-6E8A-4147-A177-3AD203B41FA5}">
                      <a16:colId xmlns:a16="http://schemas.microsoft.com/office/drawing/2014/main" val="2926554594"/>
                    </a:ext>
                  </a:extLst>
                </a:gridCol>
                <a:gridCol w="1251544">
                  <a:extLst>
                    <a:ext uri="{9D8B030D-6E8A-4147-A177-3AD203B41FA5}">
                      <a16:colId xmlns:a16="http://schemas.microsoft.com/office/drawing/2014/main" val="3480778177"/>
                    </a:ext>
                  </a:extLst>
                </a:gridCol>
                <a:gridCol w="1251544">
                  <a:extLst>
                    <a:ext uri="{9D8B030D-6E8A-4147-A177-3AD203B41FA5}">
                      <a16:colId xmlns:a16="http://schemas.microsoft.com/office/drawing/2014/main" val="3823084341"/>
                    </a:ext>
                  </a:extLst>
                </a:gridCol>
                <a:gridCol w="1251544">
                  <a:extLst>
                    <a:ext uri="{9D8B030D-6E8A-4147-A177-3AD203B41FA5}">
                      <a16:colId xmlns:a16="http://schemas.microsoft.com/office/drawing/2014/main" val="4089355126"/>
                    </a:ext>
                  </a:extLst>
                </a:gridCol>
                <a:gridCol w="1251544">
                  <a:extLst>
                    <a:ext uri="{9D8B030D-6E8A-4147-A177-3AD203B41FA5}">
                      <a16:colId xmlns:a16="http://schemas.microsoft.com/office/drawing/2014/main" val="1010281868"/>
                    </a:ext>
                  </a:extLst>
                </a:gridCol>
              </a:tblGrid>
              <a:tr h="623402">
                <a:tc>
                  <a:txBody>
                    <a:bodyPr/>
                    <a:lstStyle/>
                    <a:p>
                      <a:r>
                        <a:rPr lang="en-US" sz="1200" b="0" dirty="0">
                          <a:solidFill>
                            <a:schemeClr val="tx1"/>
                          </a:solidFill>
                          <a:latin typeface="SassoonPrimaryInfant" pitchFamily="2" charset="0"/>
                        </a:rPr>
                        <a:t>Safeguarding</a:t>
                      </a:r>
                      <a:endParaRPr lang="en-GB" sz="1200" b="0" dirty="0">
                        <a:solidFill>
                          <a:schemeClr val="tx1"/>
                        </a:solidFill>
                        <a:latin typeface="SassoonPrimaryInfant"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r>
                        <a:rPr lang="en-US" sz="1200" b="0" dirty="0">
                          <a:solidFill>
                            <a:schemeClr val="tx1"/>
                          </a:solidFill>
                          <a:latin typeface="SassoonPrimaryInfant" pitchFamily="2" charset="0"/>
                        </a:rPr>
                        <a:t>Lift Off To Language</a:t>
                      </a:r>
                      <a:endParaRPr lang="en-GB" sz="1200" b="0" dirty="0">
                        <a:solidFill>
                          <a:schemeClr val="tx1"/>
                        </a:solidFill>
                        <a:latin typeface="SassoonPrimaryInfant"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r>
                        <a:rPr lang="en-US" sz="1200" b="0" dirty="0">
                          <a:solidFill>
                            <a:schemeClr val="tx1"/>
                          </a:solidFill>
                          <a:latin typeface="SassoonPrimaryInfant" pitchFamily="2" charset="0"/>
                        </a:rPr>
                        <a:t>Nuffield Early Language Programme</a:t>
                      </a:r>
                      <a:endParaRPr lang="en-GB" sz="1200" b="0" dirty="0">
                        <a:solidFill>
                          <a:schemeClr val="tx1"/>
                        </a:solidFill>
                        <a:latin typeface="SassoonPrimaryInfant"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r>
                        <a:rPr lang="en-US" sz="1200" b="0" dirty="0">
                          <a:solidFill>
                            <a:schemeClr val="tx1"/>
                          </a:solidFill>
                          <a:latin typeface="SassoonPrimaryInfant" pitchFamily="2" charset="0"/>
                        </a:rPr>
                        <a:t>Makaton</a:t>
                      </a:r>
                      <a:endParaRPr lang="en-GB" sz="1200" b="0" dirty="0">
                        <a:solidFill>
                          <a:schemeClr val="tx1"/>
                        </a:solidFill>
                        <a:latin typeface="SassoonPrimaryInfant"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r>
                        <a:rPr lang="en-US" sz="1200" b="0" dirty="0">
                          <a:solidFill>
                            <a:schemeClr val="tx1"/>
                          </a:solidFill>
                          <a:latin typeface="SassoonPrimaryInfant" pitchFamily="2" charset="0"/>
                        </a:rPr>
                        <a:t>Attention Autism</a:t>
                      </a:r>
                      <a:endParaRPr lang="en-GB" sz="1200" b="0" dirty="0">
                        <a:solidFill>
                          <a:schemeClr val="tx1"/>
                        </a:solidFill>
                        <a:latin typeface="SassoonPrimaryInfant"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r>
                        <a:rPr lang="en-US" sz="1200" b="0" dirty="0">
                          <a:solidFill>
                            <a:schemeClr val="tx1"/>
                          </a:solidFill>
                          <a:latin typeface="SassoonPrimaryInfant" pitchFamily="2" charset="0"/>
                        </a:rPr>
                        <a:t>Understanding Dyslexia</a:t>
                      </a:r>
                      <a:endParaRPr lang="en-GB" sz="1200" b="0" dirty="0">
                        <a:solidFill>
                          <a:schemeClr val="tx1"/>
                        </a:solidFill>
                        <a:latin typeface="SassoonPrimaryInfant"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r>
                        <a:rPr lang="en-US" sz="1200" b="0" dirty="0">
                          <a:solidFill>
                            <a:schemeClr val="tx1"/>
                          </a:solidFill>
                          <a:latin typeface="SassoonPrimaryInfant" pitchFamily="2" charset="0"/>
                        </a:rPr>
                        <a:t>TEACCH Tasks</a:t>
                      </a:r>
                      <a:endParaRPr lang="en-GB" sz="1200" b="0" dirty="0">
                        <a:solidFill>
                          <a:schemeClr val="tx1"/>
                        </a:solidFill>
                        <a:latin typeface="SassoonPrimaryInfant"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r>
                        <a:rPr lang="en-US" sz="1200" b="0" dirty="0">
                          <a:solidFill>
                            <a:schemeClr val="tx1"/>
                          </a:solidFill>
                          <a:latin typeface="SassoonPrimaryInfant" pitchFamily="2" charset="0"/>
                        </a:rPr>
                        <a:t>Blanks Questioning</a:t>
                      </a:r>
                      <a:endParaRPr lang="en-GB" sz="1200" b="0" dirty="0">
                        <a:solidFill>
                          <a:schemeClr val="tx1"/>
                        </a:solidFill>
                        <a:latin typeface="SassoonPrimaryInfant"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1211448957"/>
                  </a:ext>
                </a:extLst>
              </a:tr>
              <a:tr h="514350">
                <a:tc>
                  <a:txBody>
                    <a:bodyPr/>
                    <a:lstStyle/>
                    <a:p>
                      <a:r>
                        <a:rPr lang="en-US" sz="1200" b="0" dirty="0">
                          <a:solidFill>
                            <a:schemeClr val="tx1"/>
                          </a:solidFill>
                          <a:latin typeface="SassoonPrimaryInfant" pitchFamily="2" charset="0"/>
                        </a:rPr>
                        <a:t>Sail Into Sounds</a:t>
                      </a:r>
                      <a:endParaRPr lang="en-GB" sz="1200" b="0" dirty="0">
                        <a:solidFill>
                          <a:schemeClr val="tx1"/>
                        </a:solidFill>
                        <a:latin typeface="SassoonPrimaryInfant"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r>
                        <a:rPr lang="en-US" sz="1200" b="0" dirty="0">
                          <a:solidFill>
                            <a:schemeClr val="tx1"/>
                          </a:solidFill>
                          <a:latin typeface="SassoonPrimaryInfant" pitchFamily="2" charset="0"/>
                        </a:rPr>
                        <a:t>Mental First Aid</a:t>
                      </a:r>
                      <a:endParaRPr lang="en-GB" sz="1200" b="0" dirty="0">
                        <a:solidFill>
                          <a:schemeClr val="tx1"/>
                        </a:solidFill>
                        <a:latin typeface="SassoonPrimaryInfant"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r>
                        <a:rPr lang="en-US" sz="1200" b="0" dirty="0">
                          <a:solidFill>
                            <a:schemeClr val="tx1"/>
                          </a:solidFill>
                          <a:latin typeface="SassoonPrimaryInfant" pitchFamily="2" charset="0"/>
                        </a:rPr>
                        <a:t>Cognitive Skills</a:t>
                      </a:r>
                      <a:endParaRPr lang="en-GB" sz="1200" b="0" dirty="0">
                        <a:solidFill>
                          <a:schemeClr val="tx1"/>
                        </a:solidFill>
                        <a:latin typeface="SassoonPrimaryInfant"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r>
                        <a:rPr lang="en-US" sz="1200" b="0" dirty="0">
                          <a:solidFill>
                            <a:schemeClr val="tx1"/>
                          </a:solidFill>
                          <a:latin typeface="SassoonPrimaryInfant" pitchFamily="2" charset="0"/>
                        </a:rPr>
                        <a:t>Autism Education Framework</a:t>
                      </a:r>
                      <a:endParaRPr lang="en-GB" sz="1200" b="0" dirty="0">
                        <a:solidFill>
                          <a:schemeClr val="tx1"/>
                        </a:solidFill>
                        <a:latin typeface="SassoonPrimaryInfant"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r>
                        <a:rPr lang="en-US" sz="1200" b="0" dirty="0">
                          <a:solidFill>
                            <a:schemeClr val="tx1"/>
                          </a:solidFill>
                          <a:latin typeface="SassoonPrimaryInfant" pitchFamily="2" charset="0"/>
                        </a:rPr>
                        <a:t>Anti-Bullying</a:t>
                      </a:r>
                      <a:endParaRPr lang="en-GB" sz="1200" b="0" dirty="0">
                        <a:solidFill>
                          <a:schemeClr val="tx1"/>
                        </a:solidFill>
                        <a:latin typeface="SassoonPrimaryInfant"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r>
                        <a:rPr lang="en-US" sz="1200" b="0" dirty="0">
                          <a:solidFill>
                            <a:schemeClr val="tx1"/>
                          </a:solidFill>
                          <a:latin typeface="SassoonPrimaryInfant" pitchFamily="2" charset="0"/>
                        </a:rPr>
                        <a:t>Little Wandle Phonics</a:t>
                      </a:r>
                      <a:endParaRPr lang="en-GB" sz="1200" b="0" dirty="0">
                        <a:solidFill>
                          <a:schemeClr val="tx1"/>
                        </a:solidFill>
                        <a:latin typeface="SassoonPrimaryInfant"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r>
                        <a:rPr lang="en-US" sz="1200" b="0" dirty="0">
                          <a:solidFill>
                            <a:schemeClr val="tx1"/>
                          </a:solidFill>
                          <a:latin typeface="SassoonPrimaryInfant" pitchFamily="2" charset="0"/>
                        </a:rPr>
                        <a:t>Adaptive Teaching</a:t>
                      </a:r>
                      <a:endParaRPr lang="en-GB" sz="1200" b="0" dirty="0">
                        <a:solidFill>
                          <a:schemeClr val="tx1"/>
                        </a:solidFill>
                        <a:latin typeface="SassoonPrimaryInfant"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r>
                        <a:rPr lang="en-US" sz="1200" b="0" dirty="0">
                          <a:solidFill>
                            <a:schemeClr val="tx1"/>
                          </a:solidFill>
                          <a:latin typeface="SassoonPrimaryInfant" pitchFamily="2" charset="0"/>
                        </a:rPr>
                        <a:t>Transition Support</a:t>
                      </a:r>
                      <a:endParaRPr lang="en-GB" sz="1200" b="0" dirty="0">
                        <a:solidFill>
                          <a:schemeClr val="tx1"/>
                        </a:solidFill>
                        <a:latin typeface="SassoonPrimaryInfant"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432840909"/>
                  </a:ext>
                </a:extLst>
              </a:tr>
            </a:tbl>
          </a:graphicData>
        </a:graphic>
      </p:graphicFrame>
      <p:pic>
        <p:nvPicPr>
          <p:cNvPr id="17410" name="Picture 2" descr="https://symbols.widgitonline.com/widgit/col/190x117.5/bycc/English_UK/group%20work/NPHRASE/Sg/30800011390000000.sym.png?showPlurals=0&amp;showPronouns=0&amp;showDemonstratives=0&amp;showImperatives=0&amp;skinTone=1&amp;varyGroupSkinTones=1">
            <a:extLst>
              <a:ext uri="{FF2B5EF4-FFF2-40B4-BE49-F238E27FC236}">
                <a16:creationId xmlns:a16="http://schemas.microsoft.com/office/drawing/2014/main" id="{74A4AF72-4225-409A-AD0E-A85973720BF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66353" y="1014537"/>
            <a:ext cx="1543138" cy="1492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675994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0CD19C-306D-467E-86AB-DE876F4A27E9}"/>
              </a:ext>
            </a:extLst>
          </p:cNvPr>
          <p:cNvSpPr>
            <a:spLocks noGrp="1"/>
          </p:cNvSpPr>
          <p:nvPr>
            <p:ph type="title"/>
          </p:nvPr>
        </p:nvSpPr>
        <p:spPr>
          <a:xfrm>
            <a:off x="146111" y="951053"/>
            <a:ext cx="11677650" cy="1325563"/>
          </a:xfrm>
        </p:spPr>
        <p:txBody>
          <a:bodyPr>
            <a:normAutofit/>
          </a:bodyPr>
          <a:lstStyle/>
          <a:p>
            <a:r>
              <a:rPr lang="en-US" sz="3200" b="1" u="sng" dirty="0">
                <a:latin typeface="SassoonPrimaryInfant" pitchFamily="2" charset="0"/>
              </a:rPr>
              <a:t>How does the school support children who are looked </a:t>
            </a:r>
            <a:br>
              <a:rPr lang="en-US" sz="3200" b="1" u="sng" dirty="0">
                <a:latin typeface="SassoonPrimaryInfant" pitchFamily="2" charset="0"/>
              </a:rPr>
            </a:br>
            <a:r>
              <a:rPr lang="en-US" sz="3200" b="1" u="sng" dirty="0">
                <a:latin typeface="SassoonPrimaryInfant" pitchFamily="2" charset="0"/>
              </a:rPr>
              <a:t>after by the Local Authority?</a:t>
            </a:r>
            <a:endParaRPr lang="en-GB" sz="3200" b="1" u="sng" dirty="0">
              <a:latin typeface="SassoonPrimaryInfant" pitchFamily="2" charset="0"/>
            </a:endParaRPr>
          </a:p>
        </p:txBody>
      </p:sp>
      <p:sp>
        <p:nvSpPr>
          <p:cNvPr id="3" name="Content Placeholder 2">
            <a:extLst>
              <a:ext uri="{FF2B5EF4-FFF2-40B4-BE49-F238E27FC236}">
                <a16:creationId xmlns:a16="http://schemas.microsoft.com/office/drawing/2014/main" id="{626D1FB3-450E-41EA-9FDB-EF08EB00D462}"/>
              </a:ext>
            </a:extLst>
          </p:cNvPr>
          <p:cNvSpPr>
            <a:spLocks noGrp="1"/>
          </p:cNvSpPr>
          <p:nvPr>
            <p:ph idx="1"/>
          </p:nvPr>
        </p:nvSpPr>
        <p:spPr>
          <a:xfrm>
            <a:off x="1065320" y="2843072"/>
            <a:ext cx="10191565" cy="3063875"/>
          </a:xfrm>
        </p:spPr>
        <p:txBody>
          <a:bodyPr>
            <a:normAutofit/>
          </a:bodyPr>
          <a:lstStyle/>
          <a:p>
            <a:pPr marL="0" indent="0" algn="ctr">
              <a:buNone/>
            </a:pPr>
            <a:r>
              <a:rPr lang="en-US" sz="2000" dirty="0">
                <a:latin typeface="SassoonPrimaryInfant" pitchFamily="2" charset="0"/>
              </a:rPr>
              <a:t>Mrs Ball works under the direction of Bedford’s Virtual Schools. We engage with the Personal Education Plan (PEP) so as to create a shared understanding across all settings. </a:t>
            </a:r>
          </a:p>
          <a:p>
            <a:pPr marL="0" indent="0" algn="ctr">
              <a:buNone/>
            </a:pPr>
            <a:r>
              <a:rPr lang="en-US" sz="2000" dirty="0">
                <a:latin typeface="SassoonPrimaryInfant" pitchFamily="2" charset="0"/>
              </a:rPr>
              <a:t>Outside of school, Mrs Ball is a foster carer so has a significant amount of training and knowledge to support both children who are looked after and their carers.</a:t>
            </a:r>
            <a:endParaRPr lang="en-GB" sz="2000" dirty="0">
              <a:latin typeface="SassoonPrimaryInfant" pitchFamily="2" charset="0"/>
            </a:endParaRPr>
          </a:p>
        </p:txBody>
      </p:sp>
      <p:pic>
        <p:nvPicPr>
          <p:cNvPr id="18434" name="Picture 2" descr="Bedford Borough Virtual School (@BBVirtualSchool) / X">
            <a:extLst>
              <a:ext uri="{FF2B5EF4-FFF2-40B4-BE49-F238E27FC236}">
                <a16:creationId xmlns:a16="http://schemas.microsoft.com/office/drawing/2014/main" id="{CEDE1E6E-44C9-452C-82CF-8FAC238668F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32448" y="4375009"/>
            <a:ext cx="1704975" cy="1704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990033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EEF005-1269-4A42-B569-6BB007FB499F}"/>
              </a:ext>
            </a:extLst>
          </p:cNvPr>
          <p:cNvSpPr>
            <a:spLocks noGrp="1"/>
          </p:cNvSpPr>
          <p:nvPr>
            <p:ph type="title"/>
          </p:nvPr>
        </p:nvSpPr>
        <p:spPr>
          <a:xfrm>
            <a:off x="870013" y="880029"/>
            <a:ext cx="11772900" cy="1325563"/>
          </a:xfrm>
        </p:spPr>
        <p:txBody>
          <a:bodyPr>
            <a:noAutofit/>
          </a:bodyPr>
          <a:lstStyle/>
          <a:p>
            <a:r>
              <a:rPr lang="en-US" sz="3200" b="1" u="sng" dirty="0">
                <a:latin typeface="SassoonPrimaryInfant" pitchFamily="2" charset="0"/>
              </a:rPr>
              <a:t>How will school support my child in a transfer </a:t>
            </a:r>
            <a:br>
              <a:rPr lang="en-US" sz="3200" b="1" u="sng" dirty="0">
                <a:latin typeface="SassoonPrimaryInfant" pitchFamily="2" charset="0"/>
              </a:rPr>
            </a:br>
            <a:r>
              <a:rPr lang="en-US" sz="3200" b="1" u="sng" dirty="0">
                <a:latin typeface="SassoonPrimaryInfant" pitchFamily="2" charset="0"/>
              </a:rPr>
              <a:t>between phases of education?</a:t>
            </a:r>
            <a:endParaRPr lang="en-GB" sz="3200" b="1" u="sng" dirty="0">
              <a:latin typeface="SassoonPrimaryInfant" pitchFamily="2" charset="0"/>
            </a:endParaRPr>
          </a:p>
        </p:txBody>
      </p:sp>
      <p:sp>
        <p:nvSpPr>
          <p:cNvPr id="3" name="Content Placeholder 2">
            <a:extLst>
              <a:ext uri="{FF2B5EF4-FFF2-40B4-BE49-F238E27FC236}">
                <a16:creationId xmlns:a16="http://schemas.microsoft.com/office/drawing/2014/main" id="{79BF7759-32C3-4020-B70A-CBF5DFAB28CF}"/>
              </a:ext>
            </a:extLst>
          </p:cNvPr>
          <p:cNvSpPr>
            <a:spLocks noGrp="1"/>
          </p:cNvSpPr>
          <p:nvPr>
            <p:ph idx="1"/>
          </p:nvPr>
        </p:nvSpPr>
        <p:spPr>
          <a:xfrm>
            <a:off x="793813" y="2888203"/>
            <a:ext cx="10164932" cy="4274597"/>
          </a:xfrm>
        </p:spPr>
        <p:txBody>
          <a:bodyPr>
            <a:normAutofit/>
          </a:bodyPr>
          <a:lstStyle/>
          <a:p>
            <a:r>
              <a:rPr lang="en-US" sz="1800" b="1" dirty="0">
                <a:latin typeface="SassoonPrimaryInfant" pitchFamily="2" charset="0"/>
              </a:rPr>
              <a:t>When joining St John Rigby:</a:t>
            </a:r>
            <a:br>
              <a:rPr lang="en-US" sz="1800" dirty="0">
                <a:latin typeface="SassoonPrimaryInfant" pitchFamily="2" charset="0"/>
              </a:rPr>
            </a:br>
            <a:r>
              <a:rPr lang="en-US" sz="1800" dirty="0">
                <a:latin typeface="SassoonPrimaryInfant" pitchFamily="2" charset="0"/>
              </a:rPr>
              <a:t>We gather information from previous settings, arrange any necessary support, offer school tours and meetings with the SENDCO, and can organise transition visits. Each new pupil is also paired with a buddy for their first week.</a:t>
            </a:r>
          </a:p>
          <a:p>
            <a:r>
              <a:rPr lang="en-US" sz="1800" b="1" dirty="0">
                <a:latin typeface="SassoonPrimaryInfant" pitchFamily="2" charset="0"/>
              </a:rPr>
              <a:t>When moving on:</a:t>
            </a:r>
            <a:br>
              <a:rPr lang="en-US" sz="1800" dirty="0">
                <a:latin typeface="SassoonPrimaryInfant" pitchFamily="2" charset="0"/>
              </a:rPr>
            </a:br>
            <a:r>
              <a:rPr lang="en-US" sz="1800" dirty="0">
                <a:latin typeface="SassoonPrimaryInfant" pitchFamily="2" charset="0"/>
              </a:rPr>
              <a:t>We contact the new school’s SENDCO, share relevant information, and transfer records promptly.</a:t>
            </a:r>
          </a:p>
          <a:p>
            <a:r>
              <a:rPr lang="en-US" sz="1800" b="1" dirty="0">
                <a:latin typeface="SassoonPrimaryInfant" pitchFamily="2" charset="0"/>
              </a:rPr>
              <a:t>From KS2 to KS3:</a:t>
            </a:r>
            <a:br>
              <a:rPr lang="en-US" sz="1800" dirty="0">
                <a:latin typeface="SassoonPrimaryInfant" pitchFamily="2" charset="0"/>
              </a:rPr>
            </a:br>
            <a:r>
              <a:rPr lang="en-US" sz="1800" dirty="0">
                <a:latin typeface="SassoonPrimaryInfant" pitchFamily="2" charset="0"/>
              </a:rPr>
              <a:t>We support families with applications and visits, and ensure teachers and the SENDCO meet with the secondary school to share key details.</a:t>
            </a:r>
          </a:p>
        </p:txBody>
      </p:sp>
      <p:pic>
        <p:nvPicPr>
          <p:cNvPr id="19458" name="Picture 2" descr="https://symbols.widgitonline.com/widgit/col/190x116.25/bycc/English_UK/move/ADJ/VProg/20230012020000000.sym.png?showPlurals=0&amp;showPronouns=0&amp;showDemonstratives=0&amp;showImperatives=0&amp;skinTone=1&amp;varyGroupSkinTones=1">
            <a:extLst>
              <a:ext uri="{FF2B5EF4-FFF2-40B4-BE49-F238E27FC236}">
                <a16:creationId xmlns:a16="http://schemas.microsoft.com/office/drawing/2014/main" id="{F2CB1A64-17FD-426D-8983-7CD3C017406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52934" y="782510"/>
            <a:ext cx="1472154" cy="14230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20057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4865A3-C5C5-4176-8E0B-0F3FBCCE0084}"/>
              </a:ext>
            </a:extLst>
          </p:cNvPr>
          <p:cNvSpPr>
            <a:spLocks noGrp="1"/>
          </p:cNvSpPr>
          <p:nvPr>
            <p:ph type="title"/>
          </p:nvPr>
        </p:nvSpPr>
        <p:spPr>
          <a:xfrm>
            <a:off x="1037230" y="1007429"/>
            <a:ext cx="11736280" cy="1325563"/>
          </a:xfrm>
        </p:spPr>
        <p:txBody>
          <a:bodyPr>
            <a:normAutofit/>
          </a:bodyPr>
          <a:lstStyle/>
          <a:p>
            <a:r>
              <a:rPr lang="en-US" sz="3600" b="1" u="sng" dirty="0">
                <a:latin typeface="SassoonPrimaryInfant" pitchFamily="2" charset="0"/>
              </a:rPr>
              <a:t>How do we ensure our school is accessible for all?</a:t>
            </a:r>
            <a:endParaRPr lang="en-GB" sz="3600" b="1" u="sng" dirty="0">
              <a:latin typeface="SassoonPrimaryInfant" pitchFamily="2" charset="0"/>
            </a:endParaRPr>
          </a:p>
        </p:txBody>
      </p:sp>
      <p:sp>
        <p:nvSpPr>
          <p:cNvPr id="3" name="Content Placeholder 2">
            <a:extLst>
              <a:ext uri="{FF2B5EF4-FFF2-40B4-BE49-F238E27FC236}">
                <a16:creationId xmlns:a16="http://schemas.microsoft.com/office/drawing/2014/main" id="{D9F211E8-9A6F-436D-9FA7-8681ADEB2D18}"/>
              </a:ext>
            </a:extLst>
          </p:cNvPr>
          <p:cNvSpPr>
            <a:spLocks noGrp="1"/>
          </p:cNvSpPr>
          <p:nvPr>
            <p:ph idx="1"/>
          </p:nvPr>
        </p:nvSpPr>
        <p:spPr>
          <a:xfrm>
            <a:off x="818225" y="2986688"/>
            <a:ext cx="10555550" cy="4252403"/>
          </a:xfrm>
        </p:spPr>
        <p:txBody>
          <a:bodyPr>
            <a:normAutofit/>
          </a:bodyPr>
          <a:lstStyle/>
          <a:p>
            <a:r>
              <a:rPr lang="en-US" sz="1800" dirty="0">
                <a:latin typeface="SassoonPrimaryInfant" pitchFamily="2" charset="0"/>
              </a:rPr>
              <a:t>At St John Rigby, we are committed to inclusion for all. Our facilities are fully accessible, with ramps, lifts, disabled toilets, and wide doorways throughout the school. Classrooms are designed for good acoustics, and calm lunchtime spaces support pupils who need quieter environments.</a:t>
            </a:r>
          </a:p>
          <a:p>
            <a:endParaRPr lang="en-US" sz="1800" dirty="0">
              <a:latin typeface="SassoonPrimaryInfant" pitchFamily="2" charset="0"/>
            </a:endParaRPr>
          </a:p>
          <a:p>
            <a:r>
              <a:rPr lang="en-US" sz="1800" dirty="0">
                <a:latin typeface="SassoonPrimaryInfant" pitchFamily="2" charset="0"/>
              </a:rPr>
              <a:t>We use visual aids, adaptive technology, and flexible groupings to make learning accessible for every child. Parents and pupils are encouraged to share ideas to help us continue improving our inclusive practice.</a:t>
            </a:r>
          </a:p>
        </p:txBody>
      </p:sp>
      <p:pic>
        <p:nvPicPr>
          <p:cNvPr id="20482" name="Picture 2" descr="https://symbols.widgitonline.com/widgit/col/190x116.25/bycc/English_UK/access/NOUN/Sg/30500300170000000.sym.png?showPlurals=0&amp;showPronouns=0&amp;showDemonstratives=0&amp;showImperatives=0&amp;skinTone=1&amp;varyGroupSkinTones=1">
            <a:extLst>
              <a:ext uri="{FF2B5EF4-FFF2-40B4-BE49-F238E27FC236}">
                <a16:creationId xmlns:a16="http://schemas.microsoft.com/office/drawing/2014/main" id="{2B118A64-663F-4784-A2E6-6D1D54570E7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1820" y="1075204"/>
            <a:ext cx="1261822" cy="11900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82544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BE5FAE6-F4B5-4990-AF17-5C08D79661F3}"/>
              </a:ext>
            </a:extLst>
          </p:cNvPr>
          <p:cNvSpPr>
            <a:spLocks noGrp="1"/>
          </p:cNvSpPr>
          <p:nvPr>
            <p:ph idx="1"/>
          </p:nvPr>
        </p:nvSpPr>
        <p:spPr>
          <a:xfrm>
            <a:off x="942512" y="2695636"/>
            <a:ext cx="10306976" cy="4939159"/>
          </a:xfrm>
        </p:spPr>
        <p:txBody>
          <a:bodyPr>
            <a:normAutofit/>
          </a:bodyPr>
          <a:lstStyle/>
          <a:p>
            <a:pPr marL="0" indent="0" algn="ctr">
              <a:buNone/>
            </a:pPr>
            <a:r>
              <a:rPr lang="en-US" sz="2000" dirty="0">
                <a:latin typeface="SassoonPrimaryInfant" pitchFamily="2" charset="0"/>
              </a:rPr>
              <a:t>We are an inclusive school that celebrates diversity and promotes high self-esteem and well-being for all pupils. Inclusion is reflected in our teaching, training, RE &amp; PSHE curriculum. Class teachers are the first point of contact for parents and work with the Senior Leadership and Inclusion Teams to provide tailored support. </a:t>
            </a:r>
          </a:p>
          <a:p>
            <a:pPr marL="0" indent="0" algn="ctr">
              <a:buNone/>
            </a:pPr>
            <a:endParaRPr lang="en-US" sz="2000" dirty="0">
              <a:latin typeface="SassoonPrimaryInfant" pitchFamily="2" charset="0"/>
            </a:endParaRPr>
          </a:p>
          <a:p>
            <a:pPr marL="0" indent="0" algn="ctr">
              <a:buNone/>
            </a:pPr>
            <a:r>
              <a:rPr lang="en-US" sz="2000" dirty="0">
                <a:latin typeface="SassoonPrimaryInfant" pitchFamily="2" charset="0"/>
              </a:rPr>
              <a:t>We also collaborate with external agencies such as Health and Social Care, CAMHS, and specialist services to meet individual needs. Additional wellbeing programmes include Social Skills, Nurture, Buddies, and Drawing &amp; Talking groups.</a:t>
            </a:r>
            <a:endParaRPr lang="en-GB" sz="2000" dirty="0">
              <a:latin typeface="SassoonPrimaryInfant" pitchFamily="2" charset="0"/>
            </a:endParaRPr>
          </a:p>
        </p:txBody>
      </p:sp>
      <p:sp>
        <p:nvSpPr>
          <p:cNvPr id="4" name="Title 1">
            <a:extLst>
              <a:ext uri="{FF2B5EF4-FFF2-40B4-BE49-F238E27FC236}">
                <a16:creationId xmlns:a16="http://schemas.microsoft.com/office/drawing/2014/main" id="{EE82293B-C6BF-4BAC-A535-52394982E54D}"/>
              </a:ext>
            </a:extLst>
          </p:cNvPr>
          <p:cNvSpPr txBox="1">
            <a:spLocks/>
          </p:cNvSpPr>
          <p:nvPr/>
        </p:nvSpPr>
        <p:spPr>
          <a:xfrm>
            <a:off x="2573862" y="1045282"/>
            <a:ext cx="11293136"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u="sng" dirty="0">
                <a:latin typeface="SassoonPrimaryInfant" pitchFamily="2" charset="0"/>
              </a:rPr>
              <a:t>How do we offer emotional support?</a:t>
            </a:r>
            <a:endParaRPr lang="en-GB" b="1" u="sng" dirty="0">
              <a:latin typeface="SassoonPrimaryInfant" pitchFamily="2" charset="0"/>
            </a:endParaRPr>
          </a:p>
        </p:txBody>
      </p:sp>
      <p:pic>
        <p:nvPicPr>
          <p:cNvPr id="21506" name="Picture 2" descr="https://symbols.widgitonline.com/widgit/col/190x116.25/bycc/English_UK/emotion/NOUN/Sg/30050100510000000.sym.png?showPlurals=0&amp;showPronouns=0&amp;showDemonstratives=0&amp;showImperatives=0&amp;skinTone=1&amp;varyGroupSkinTones=1">
            <a:extLst>
              <a:ext uri="{FF2B5EF4-FFF2-40B4-BE49-F238E27FC236}">
                <a16:creationId xmlns:a16="http://schemas.microsoft.com/office/drawing/2014/main" id="{37C2B964-EE02-4F10-924E-6765B3E9D93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86089" y="1155613"/>
            <a:ext cx="1076325" cy="1104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684462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CDAB41-F05B-45BA-8175-6921FC2DD644}"/>
              </a:ext>
            </a:extLst>
          </p:cNvPr>
          <p:cNvSpPr>
            <a:spLocks noGrp="1"/>
          </p:cNvSpPr>
          <p:nvPr>
            <p:ph type="title"/>
          </p:nvPr>
        </p:nvSpPr>
        <p:spPr>
          <a:xfrm>
            <a:off x="461639" y="1048705"/>
            <a:ext cx="10918794" cy="1325563"/>
          </a:xfrm>
        </p:spPr>
        <p:txBody>
          <a:bodyPr/>
          <a:lstStyle/>
          <a:p>
            <a:r>
              <a:rPr lang="en-US" b="1" u="sng" dirty="0">
                <a:latin typeface="SassoonPrimaryInfant" pitchFamily="2" charset="0"/>
              </a:rPr>
              <a:t>How do we prevent bullying?</a:t>
            </a:r>
            <a:endParaRPr lang="en-GB" b="1" u="sng" dirty="0">
              <a:latin typeface="SassoonPrimaryInfant" pitchFamily="2" charset="0"/>
            </a:endParaRPr>
          </a:p>
        </p:txBody>
      </p:sp>
      <p:sp>
        <p:nvSpPr>
          <p:cNvPr id="3" name="Content Placeholder 2">
            <a:extLst>
              <a:ext uri="{FF2B5EF4-FFF2-40B4-BE49-F238E27FC236}">
                <a16:creationId xmlns:a16="http://schemas.microsoft.com/office/drawing/2014/main" id="{75716301-6583-492D-B3BE-044603FFB342}"/>
              </a:ext>
            </a:extLst>
          </p:cNvPr>
          <p:cNvSpPr>
            <a:spLocks noGrp="1"/>
          </p:cNvSpPr>
          <p:nvPr>
            <p:ph idx="1"/>
          </p:nvPr>
        </p:nvSpPr>
        <p:spPr>
          <a:xfrm>
            <a:off x="986160" y="2610035"/>
            <a:ext cx="10270725" cy="4057094"/>
          </a:xfrm>
        </p:spPr>
        <p:txBody>
          <a:bodyPr>
            <a:normAutofit/>
          </a:bodyPr>
          <a:lstStyle/>
          <a:p>
            <a:pPr marL="0" indent="0" algn="ctr">
              <a:buNone/>
            </a:pPr>
            <a:r>
              <a:rPr lang="en-US" sz="2000" dirty="0">
                <a:latin typeface="SassoonPrimaryInfant" pitchFamily="2" charset="0"/>
              </a:rPr>
              <a:t>At our primary school, we are committed to creating a safe, caring, and respectful environment where every child feels valued and included. Bullying of any kind is not tolerated, and we take proactive steps to prevent it through education, awareness, and clear procedures. Our </a:t>
            </a:r>
            <a:r>
              <a:rPr lang="en-US" sz="2000" b="1" dirty="0">
                <a:latin typeface="SassoonPrimaryInfant" pitchFamily="2" charset="0"/>
              </a:rPr>
              <a:t>Anti-Bullying Policy</a:t>
            </a:r>
            <a:r>
              <a:rPr lang="en-US" sz="2000" dirty="0">
                <a:latin typeface="SassoonPrimaryInfant" pitchFamily="2" charset="0"/>
              </a:rPr>
              <a:t> outlines how incidents are identified, reported, and addressed promptly, ensuring that all pupils know who to talk to if they need help. Throughout the year, we also take part in </a:t>
            </a:r>
            <a:r>
              <a:rPr lang="en-US" sz="2000" b="1" dirty="0">
                <a:latin typeface="SassoonPrimaryInfant" pitchFamily="2" charset="0"/>
              </a:rPr>
              <a:t>Anti-Bullying Week</a:t>
            </a:r>
            <a:r>
              <a:rPr lang="en-US" sz="2000" dirty="0">
                <a:latin typeface="SassoonPrimaryInfant" pitchFamily="2" charset="0"/>
              </a:rPr>
              <a:t>, which provides an important opportunity for pupils to learn about kindness, empathy, and respect through assemblies, classroom discussions, and creative activities. By promoting positive </a:t>
            </a:r>
            <a:r>
              <a:rPr lang="en-US" sz="2000" dirty="0" err="1">
                <a:latin typeface="SassoonPrimaryInfant" pitchFamily="2" charset="0"/>
              </a:rPr>
              <a:t>behaviour</a:t>
            </a:r>
            <a:r>
              <a:rPr lang="en-US" sz="2000" dirty="0">
                <a:latin typeface="SassoonPrimaryInfant" pitchFamily="2" charset="0"/>
              </a:rPr>
              <a:t> and open communication, we aim to empower children to stand up against bullying and support one another as part of a caring school community.</a:t>
            </a:r>
            <a:endParaRPr lang="en-GB" sz="2000" dirty="0">
              <a:latin typeface="SassoonPrimaryInfant" pitchFamily="2" charset="0"/>
            </a:endParaRPr>
          </a:p>
        </p:txBody>
      </p:sp>
      <p:pic>
        <p:nvPicPr>
          <p:cNvPr id="1026" name="Picture 2" descr="https://symbols.widgitonline.com/widgit/col/125x88.75/bycc/English_UK/bully/ADJ/VProg/20050200380000000.sym.png?showPlurals=0&amp;showPronouns=0&amp;showDemonstratives=0&amp;showImperatives=0&amp;skinTone=1&amp;varyGroupSkinTones=1">
            <a:extLst>
              <a:ext uri="{FF2B5EF4-FFF2-40B4-BE49-F238E27FC236}">
                <a16:creationId xmlns:a16="http://schemas.microsoft.com/office/drawing/2014/main" id="{3EFD154D-B0EE-4AD5-AFB7-98ADCBD960D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97792" y="1140578"/>
            <a:ext cx="1154790" cy="11418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948748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CDAB41-F05B-45BA-8175-6921FC2DD644}"/>
              </a:ext>
            </a:extLst>
          </p:cNvPr>
          <p:cNvSpPr>
            <a:spLocks noGrp="1"/>
          </p:cNvSpPr>
          <p:nvPr>
            <p:ph type="title"/>
          </p:nvPr>
        </p:nvSpPr>
        <p:spPr>
          <a:xfrm>
            <a:off x="461639" y="1048705"/>
            <a:ext cx="10918794" cy="1325563"/>
          </a:xfrm>
        </p:spPr>
        <p:txBody>
          <a:bodyPr/>
          <a:lstStyle/>
          <a:p>
            <a:r>
              <a:rPr lang="en-US" b="1" u="sng" dirty="0">
                <a:latin typeface="SassoonPrimaryInfant" pitchFamily="2" charset="0"/>
              </a:rPr>
              <a:t>Further Information</a:t>
            </a:r>
            <a:endParaRPr lang="en-GB" b="1" u="sng" dirty="0">
              <a:latin typeface="SassoonPrimaryInfant" pitchFamily="2" charset="0"/>
            </a:endParaRPr>
          </a:p>
        </p:txBody>
      </p:sp>
      <p:sp>
        <p:nvSpPr>
          <p:cNvPr id="3" name="Content Placeholder 2">
            <a:extLst>
              <a:ext uri="{FF2B5EF4-FFF2-40B4-BE49-F238E27FC236}">
                <a16:creationId xmlns:a16="http://schemas.microsoft.com/office/drawing/2014/main" id="{75716301-6583-492D-B3BE-044603FFB342}"/>
              </a:ext>
            </a:extLst>
          </p:cNvPr>
          <p:cNvSpPr>
            <a:spLocks noGrp="1"/>
          </p:cNvSpPr>
          <p:nvPr>
            <p:ph idx="1"/>
          </p:nvPr>
        </p:nvSpPr>
        <p:spPr>
          <a:xfrm>
            <a:off x="986160" y="2610035"/>
            <a:ext cx="10270725" cy="4057094"/>
          </a:xfrm>
        </p:spPr>
        <p:txBody>
          <a:bodyPr>
            <a:normAutofit/>
          </a:bodyPr>
          <a:lstStyle/>
          <a:p>
            <a:pPr marL="0" indent="0" algn="ctr">
              <a:buNone/>
            </a:pPr>
            <a:endParaRPr lang="en-US" dirty="0">
              <a:latin typeface="SassoonPrimaryInfant" pitchFamily="2" charset="0"/>
            </a:endParaRPr>
          </a:p>
          <a:p>
            <a:pPr marL="0" indent="0" algn="ctr">
              <a:buNone/>
            </a:pPr>
            <a:r>
              <a:rPr lang="en-US" dirty="0">
                <a:latin typeface="SassoonPrimaryInfant" pitchFamily="2" charset="0"/>
              </a:rPr>
              <a:t>At St John Rigby, children’s well-being and safety come first. We promote positive behaviour through clear policies, open communication, and early support, using Class Dojo to keep parents informed. Expectations of respect and kindness are reinforced throughout the year.</a:t>
            </a:r>
          </a:p>
          <a:p>
            <a:pPr marL="0" indent="0" algn="ctr">
              <a:buNone/>
            </a:pPr>
            <a:endParaRPr lang="en-GB" sz="2000" dirty="0">
              <a:latin typeface="SassoonPrimaryInfant" pitchFamily="2" charset="0"/>
            </a:endParaRPr>
          </a:p>
        </p:txBody>
      </p:sp>
      <p:pic>
        <p:nvPicPr>
          <p:cNvPr id="22532" name="Picture 4" descr="https://symbols.widgitonline.com/widgit/col/190x116.25/bycc/English_UK/care/ADJ/VProg/20840300100000000.sym.png?showPlurals=0&amp;showPronouns=0&amp;showDemonstratives=0&amp;showImperatives=0&amp;skinTone=1&amp;varyGroupSkinTones=1">
            <a:extLst>
              <a:ext uri="{FF2B5EF4-FFF2-40B4-BE49-F238E27FC236}">
                <a16:creationId xmlns:a16="http://schemas.microsoft.com/office/drawing/2014/main" id="{527DC24B-B371-4982-AD66-38D25D5ED12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53345" y="939521"/>
            <a:ext cx="1348418" cy="13255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94758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5C3EF6-F49A-4478-AAC3-1CF2261F5FEF}"/>
              </a:ext>
            </a:extLst>
          </p:cNvPr>
          <p:cNvSpPr>
            <a:spLocks noGrp="1"/>
          </p:cNvSpPr>
          <p:nvPr>
            <p:ph type="title"/>
          </p:nvPr>
        </p:nvSpPr>
        <p:spPr/>
        <p:txBody>
          <a:bodyPr/>
          <a:lstStyle/>
          <a:p>
            <a:r>
              <a:rPr lang="en-US" b="1" u="sng" dirty="0">
                <a:latin typeface="SassoonPrimaryInfant" pitchFamily="2" charset="0"/>
              </a:rPr>
              <a:t>Complaints </a:t>
            </a:r>
            <a:endParaRPr lang="en-GB" b="1" u="sng" dirty="0">
              <a:latin typeface="SassoonPrimaryInfant" pitchFamily="2" charset="0"/>
            </a:endParaRPr>
          </a:p>
        </p:txBody>
      </p:sp>
      <p:sp>
        <p:nvSpPr>
          <p:cNvPr id="3" name="Content Placeholder 2">
            <a:extLst>
              <a:ext uri="{FF2B5EF4-FFF2-40B4-BE49-F238E27FC236}">
                <a16:creationId xmlns:a16="http://schemas.microsoft.com/office/drawing/2014/main" id="{CE88AE36-81A2-4364-ABCD-E516FBFB8FE8}"/>
              </a:ext>
            </a:extLst>
          </p:cNvPr>
          <p:cNvSpPr>
            <a:spLocks noGrp="1"/>
          </p:cNvSpPr>
          <p:nvPr>
            <p:ph idx="1"/>
          </p:nvPr>
        </p:nvSpPr>
        <p:spPr>
          <a:xfrm>
            <a:off x="958788" y="2539014"/>
            <a:ext cx="10333608" cy="3710865"/>
          </a:xfrm>
        </p:spPr>
        <p:txBody>
          <a:bodyPr>
            <a:normAutofit/>
          </a:bodyPr>
          <a:lstStyle/>
          <a:p>
            <a:pPr marL="0" indent="0">
              <a:buNone/>
            </a:pPr>
            <a:r>
              <a:rPr lang="en-US" sz="1600" dirty="0">
                <a:latin typeface="SassoonPrimaryInfant" pitchFamily="2" charset="0"/>
              </a:rPr>
              <a:t>At St John Rigby we try to deal with your concerns and complaints as quickly and smoothly as possible. </a:t>
            </a:r>
          </a:p>
          <a:p>
            <a:pPr marL="0" indent="0">
              <a:buNone/>
            </a:pPr>
            <a:r>
              <a:rPr lang="en-US" sz="1600" dirty="0">
                <a:latin typeface="SassoonPrimaryInfant" pitchFamily="2" charset="0"/>
              </a:rPr>
              <a:t>You can raise a concern in a variety of ways:</a:t>
            </a:r>
          </a:p>
          <a:p>
            <a:r>
              <a:rPr lang="en-US" sz="1600" dirty="0">
                <a:latin typeface="SassoonPrimaryInfant" pitchFamily="2" charset="0"/>
              </a:rPr>
              <a:t>Speak to the class teacher on the door to make an appointment to raise your initial concern </a:t>
            </a:r>
          </a:p>
          <a:p>
            <a:r>
              <a:rPr lang="en-US" sz="1600" dirty="0">
                <a:latin typeface="SassoonPrimaryInfant" pitchFamily="2" charset="0"/>
              </a:rPr>
              <a:t>Make an appointment through approaching or calling the Reception (01234 401900)</a:t>
            </a:r>
          </a:p>
          <a:p>
            <a:r>
              <a:rPr lang="en-US" sz="1600" dirty="0">
                <a:latin typeface="SassoonPrimaryInfant" pitchFamily="2" charset="0"/>
              </a:rPr>
              <a:t>E-mail the school office </a:t>
            </a:r>
            <a:r>
              <a:rPr lang="en-US" sz="1600" dirty="0">
                <a:latin typeface="SassoonPrimaryInfant" pitchFamily="2" charset="0"/>
                <a:hlinkClick r:id="rId2"/>
              </a:rPr>
              <a:t>Office@sjr.beds.olicatschools.org</a:t>
            </a:r>
            <a:r>
              <a:rPr lang="en-US" sz="1600" dirty="0">
                <a:latin typeface="SassoonPrimaryInfant" pitchFamily="2" charset="0"/>
              </a:rPr>
              <a:t> </a:t>
            </a:r>
          </a:p>
          <a:p>
            <a:r>
              <a:rPr lang="en-US" sz="1600" dirty="0">
                <a:latin typeface="SassoonPrimaryInfant" pitchFamily="2" charset="0"/>
              </a:rPr>
              <a:t>Concerns will be dealt with under the terms of our Complaints Policy. </a:t>
            </a:r>
          </a:p>
          <a:p>
            <a:endParaRPr lang="en-US" sz="1600" dirty="0">
              <a:latin typeface="SassoonPrimaryInfant" pitchFamily="2" charset="0"/>
            </a:endParaRPr>
          </a:p>
          <a:p>
            <a:pPr marL="0" indent="0">
              <a:buNone/>
            </a:pPr>
            <a:r>
              <a:rPr lang="en-US" sz="1600" b="1" dirty="0">
                <a:latin typeface="SassoonPrimaryInfant" pitchFamily="2" charset="0"/>
              </a:rPr>
              <a:t>Bedford Borough can offer you impartial advice. E-mail them on Sendiass@bedford.gov.uk.</a:t>
            </a:r>
            <a:endParaRPr lang="en-GB" sz="1600" b="1" dirty="0">
              <a:latin typeface="SassoonPrimaryInfant" pitchFamily="2" charset="0"/>
            </a:endParaRPr>
          </a:p>
        </p:txBody>
      </p:sp>
      <p:pic>
        <p:nvPicPr>
          <p:cNvPr id="23554" name="Picture 2" descr="https://symbols.widgitonline.com/widgit/col/190x116.25/bycc/English_UK/email/PROP/NoTags/30800400130000000.sym.png?showPlurals=0&amp;showPronouns=0&amp;showDemonstratives=0&amp;showImperatives=0&amp;skinTone=1&amp;varyGroupSkinTones=1">
            <a:extLst>
              <a:ext uri="{FF2B5EF4-FFF2-40B4-BE49-F238E27FC236}">
                <a16:creationId xmlns:a16="http://schemas.microsoft.com/office/drawing/2014/main" id="{841F63BC-FB9E-48FE-8EA5-F160B65DE05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08576" y="982132"/>
            <a:ext cx="1425692" cy="14380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398723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690F01-85EF-41F1-982C-F10BEE6325F0}"/>
              </a:ext>
            </a:extLst>
          </p:cNvPr>
          <p:cNvSpPr>
            <a:spLocks noGrp="1"/>
          </p:cNvSpPr>
          <p:nvPr>
            <p:ph type="title"/>
          </p:nvPr>
        </p:nvSpPr>
        <p:spPr>
          <a:xfrm>
            <a:off x="1017906" y="1058907"/>
            <a:ext cx="9601196" cy="1303867"/>
          </a:xfrm>
        </p:spPr>
        <p:txBody>
          <a:bodyPr/>
          <a:lstStyle/>
          <a:p>
            <a:r>
              <a:rPr lang="en-US" b="1" u="sng" dirty="0">
                <a:latin typeface="SassoonPrimaryInfant" pitchFamily="2" charset="0"/>
              </a:rPr>
              <a:t>Further Support Services</a:t>
            </a:r>
            <a:endParaRPr lang="en-GB" b="1" u="sng" dirty="0">
              <a:latin typeface="SassoonPrimaryInfant" pitchFamily="2" charset="0"/>
            </a:endParaRPr>
          </a:p>
        </p:txBody>
      </p:sp>
      <p:sp>
        <p:nvSpPr>
          <p:cNvPr id="4" name="Hexagon 3">
            <a:extLst>
              <a:ext uri="{FF2B5EF4-FFF2-40B4-BE49-F238E27FC236}">
                <a16:creationId xmlns:a16="http://schemas.microsoft.com/office/drawing/2014/main" id="{978E8961-F4E6-47A0-865D-E882557628EC}"/>
              </a:ext>
            </a:extLst>
          </p:cNvPr>
          <p:cNvSpPr/>
          <p:nvPr/>
        </p:nvSpPr>
        <p:spPr>
          <a:xfrm>
            <a:off x="1295402" y="2556768"/>
            <a:ext cx="2561205" cy="1429305"/>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latin typeface="SassoonPrimaryInfant" pitchFamily="2" charset="0"/>
              </a:rPr>
              <a:t>Bedford Borough’s “Local Offer”</a:t>
            </a:r>
          </a:p>
          <a:p>
            <a:pPr algn="ctr"/>
            <a:endParaRPr lang="en-US" sz="1400" dirty="0">
              <a:solidFill>
                <a:schemeClr val="accent1">
                  <a:lumMod val="20000"/>
                  <a:lumOff val="80000"/>
                </a:schemeClr>
              </a:solidFill>
            </a:endParaRPr>
          </a:p>
          <a:p>
            <a:pPr algn="ctr"/>
            <a:r>
              <a:rPr lang="en-GB" sz="1400" dirty="0">
                <a:solidFill>
                  <a:schemeClr val="accent1">
                    <a:lumMod val="20000"/>
                    <a:lumOff val="80000"/>
                  </a:schemeClr>
                </a:solidFill>
                <a:hlinkClick r:id="rId2">
                  <a:extLst>
                    <a:ext uri="{A12FA001-AC4F-418D-AE19-62706E023703}">
                      <ahyp:hlinkClr xmlns:ahyp="http://schemas.microsoft.com/office/drawing/2018/hyperlinkcolor" val="tx"/>
                    </a:ext>
                  </a:extLst>
                </a:hlinkClick>
              </a:rPr>
              <a:t>https://localoffer.bedford.gov.uk/kb5/bedford/directory/home.page</a:t>
            </a:r>
            <a:r>
              <a:rPr lang="en-GB" sz="1400" dirty="0">
                <a:solidFill>
                  <a:schemeClr val="accent1">
                    <a:lumMod val="20000"/>
                    <a:lumOff val="80000"/>
                  </a:schemeClr>
                </a:solidFill>
              </a:rPr>
              <a:t> </a:t>
            </a:r>
          </a:p>
        </p:txBody>
      </p:sp>
      <p:sp>
        <p:nvSpPr>
          <p:cNvPr id="5" name="Hexagon 4">
            <a:extLst>
              <a:ext uri="{FF2B5EF4-FFF2-40B4-BE49-F238E27FC236}">
                <a16:creationId xmlns:a16="http://schemas.microsoft.com/office/drawing/2014/main" id="{5EF353BC-F600-4E51-9395-3911E72D128C}"/>
              </a:ext>
            </a:extLst>
          </p:cNvPr>
          <p:cNvSpPr/>
          <p:nvPr/>
        </p:nvSpPr>
        <p:spPr>
          <a:xfrm>
            <a:off x="4875323" y="2556768"/>
            <a:ext cx="2561205" cy="1429306"/>
          </a:xfrm>
          <a:prstGeom prst="hexagon">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latin typeface="SassoonPrimaryInfant" pitchFamily="2" charset="0"/>
              </a:rPr>
              <a:t>Bedford Borough Parent Carer Forum</a:t>
            </a:r>
          </a:p>
          <a:p>
            <a:pPr algn="ctr"/>
            <a:endParaRPr lang="en-US" sz="1400" b="1" dirty="0">
              <a:solidFill>
                <a:schemeClr val="accent1">
                  <a:lumMod val="20000"/>
                  <a:lumOff val="80000"/>
                </a:schemeClr>
              </a:solidFill>
              <a:latin typeface="SassoonPrimaryInfant" pitchFamily="2" charset="0"/>
            </a:endParaRPr>
          </a:p>
          <a:p>
            <a:pPr algn="ctr"/>
            <a:r>
              <a:rPr lang="en-GB" sz="1400" dirty="0">
                <a:solidFill>
                  <a:schemeClr val="accent1">
                    <a:lumMod val="20000"/>
                    <a:lumOff val="80000"/>
                  </a:schemeClr>
                </a:solidFill>
                <a:hlinkClick r:id="rId3">
                  <a:extLst>
                    <a:ext uri="{A12FA001-AC4F-418D-AE19-62706E023703}">
                      <ahyp:hlinkClr xmlns:ahyp="http://schemas.microsoft.com/office/drawing/2018/hyperlinkcolor" val="tx"/>
                    </a:ext>
                  </a:extLst>
                </a:hlinkClick>
              </a:rPr>
              <a:t>https://www.bbpcf.co.uk/</a:t>
            </a:r>
            <a:r>
              <a:rPr lang="en-GB" sz="1400" dirty="0">
                <a:solidFill>
                  <a:schemeClr val="accent1">
                    <a:lumMod val="20000"/>
                    <a:lumOff val="80000"/>
                  </a:schemeClr>
                </a:solidFill>
              </a:rPr>
              <a:t> </a:t>
            </a:r>
          </a:p>
        </p:txBody>
      </p:sp>
      <p:sp>
        <p:nvSpPr>
          <p:cNvPr id="6" name="Hexagon 5">
            <a:extLst>
              <a:ext uri="{FF2B5EF4-FFF2-40B4-BE49-F238E27FC236}">
                <a16:creationId xmlns:a16="http://schemas.microsoft.com/office/drawing/2014/main" id="{776F0644-A099-4183-860F-F4FD123E8ECF}"/>
              </a:ext>
            </a:extLst>
          </p:cNvPr>
          <p:cNvSpPr/>
          <p:nvPr/>
        </p:nvSpPr>
        <p:spPr>
          <a:xfrm>
            <a:off x="8334653" y="2556768"/>
            <a:ext cx="2561205" cy="1429306"/>
          </a:xfrm>
          <a:prstGeom prst="hexagon">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latin typeface="SassoonPrimaryInfant" pitchFamily="2" charset="0"/>
              </a:rPr>
              <a:t>Autism Bedfordshire</a:t>
            </a:r>
          </a:p>
          <a:p>
            <a:pPr algn="ctr"/>
            <a:endParaRPr lang="en-US" sz="1400" b="1" dirty="0">
              <a:solidFill>
                <a:schemeClr val="accent1">
                  <a:lumMod val="20000"/>
                  <a:lumOff val="80000"/>
                </a:schemeClr>
              </a:solidFill>
              <a:latin typeface="SassoonPrimaryInfant" pitchFamily="2" charset="0"/>
            </a:endParaRPr>
          </a:p>
          <a:p>
            <a:pPr algn="ctr"/>
            <a:r>
              <a:rPr lang="en-GB" sz="1400" dirty="0">
                <a:solidFill>
                  <a:schemeClr val="accent1">
                    <a:lumMod val="20000"/>
                    <a:lumOff val="80000"/>
                  </a:schemeClr>
                </a:solidFill>
                <a:hlinkClick r:id="rId4">
                  <a:extLst>
                    <a:ext uri="{A12FA001-AC4F-418D-AE19-62706E023703}">
                      <ahyp:hlinkClr xmlns:ahyp="http://schemas.microsoft.com/office/drawing/2018/hyperlinkcolor" val="tx"/>
                    </a:ext>
                  </a:extLst>
                </a:hlinkClick>
              </a:rPr>
              <a:t>https://www.autismbedfordshire.net/</a:t>
            </a:r>
            <a:r>
              <a:rPr lang="en-GB" sz="1400" dirty="0">
                <a:solidFill>
                  <a:schemeClr val="accent1">
                    <a:lumMod val="20000"/>
                    <a:lumOff val="80000"/>
                  </a:schemeClr>
                </a:solidFill>
              </a:rPr>
              <a:t> </a:t>
            </a:r>
          </a:p>
        </p:txBody>
      </p:sp>
      <p:sp>
        <p:nvSpPr>
          <p:cNvPr id="7" name="Hexagon 6">
            <a:extLst>
              <a:ext uri="{FF2B5EF4-FFF2-40B4-BE49-F238E27FC236}">
                <a16:creationId xmlns:a16="http://schemas.microsoft.com/office/drawing/2014/main" id="{18D4CEAB-3AC8-4CE7-968D-E175398C7197}"/>
              </a:ext>
            </a:extLst>
          </p:cNvPr>
          <p:cNvSpPr/>
          <p:nvPr/>
        </p:nvSpPr>
        <p:spPr>
          <a:xfrm>
            <a:off x="2845295" y="4495227"/>
            <a:ext cx="2561205" cy="1501805"/>
          </a:xfrm>
          <a:prstGeom prst="hexago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latin typeface="SassoonPrimaryInfant" pitchFamily="2" charset="0"/>
              </a:rPr>
              <a:t>Faces</a:t>
            </a:r>
          </a:p>
          <a:p>
            <a:pPr algn="ctr"/>
            <a:endParaRPr lang="en-US" sz="1400" b="1" dirty="0">
              <a:solidFill>
                <a:schemeClr val="accent1">
                  <a:lumMod val="20000"/>
                  <a:lumOff val="80000"/>
                </a:schemeClr>
              </a:solidFill>
              <a:latin typeface="SassoonPrimaryInfant" pitchFamily="2" charset="0"/>
            </a:endParaRPr>
          </a:p>
          <a:p>
            <a:pPr algn="ctr"/>
            <a:r>
              <a:rPr lang="en-GB" sz="1400" dirty="0">
                <a:solidFill>
                  <a:schemeClr val="accent1">
                    <a:lumMod val="20000"/>
                    <a:lumOff val="80000"/>
                  </a:schemeClr>
                </a:solidFill>
                <a:hlinkClick r:id="rId5">
                  <a:extLst>
                    <a:ext uri="{A12FA001-AC4F-418D-AE19-62706E023703}">
                      <ahyp:hlinkClr xmlns:ahyp="http://schemas.microsoft.com/office/drawing/2018/hyperlinkcolor" val="tx"/>
                    </a:ext>
                  </a:extLst>
                </a:hlinkClick>
              </a:rPr>
              <a:t>https://www.facesbedford.org/</a:t>
            </a:r>
            <a:r>
              <a:rPr lang="en-GB" sz="1400" dirty="0">
                <a:solidFill>
                  <a:schemeClr val="accent1">
                    <a:lumMod val="20000"/>
                    <a:lumOff val="80000"/>
                  </a:schemeClr>
                </a:solidFill>
              </a:rPr>
              <a:t> </a:t>
            </a:r>
          </a:p>
        </p:txBody>
      </p:sp>
      <p:sp>
        <p:nvSpPr>
          <p:cNvPr id="8" name="Hexagon 7">
            <a:extLst>
              <a:ext uri="{FF2B5EF4-FFF2-40B4-BE49-F238E27FC236}">
                <a16:creationId xmlns:a16="http://schemas.microsoft.com/office/drawing/2014/main" id="{8D50EFDC-52A7-4F85-B161-189AA2AB05F9}"/>
              </a:ext>
            </a:extLst>
          </p:cNvPr>
          <p:cNvSpPr/>
          <p:nvPr/>
        </p:nvSpPr>
        <p:spPr>
          <a:xfrm>
            <a:off x="6711151" y="4374062"/>
            <a:ext cx="2561205" cy="1501806"/>
          </a:xfrm>
          <a:prstGeom prst="hexag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latin typeface="SassoonPrimaryInfant" pitchFamily="2" charset="0"/>
              </a:rPr>
              <a:t>NHS Speech and Language</a:t>
            </a:r>
          </a:p>
          <a:p>
            <a:pPr algn="ctr"/>
            <a:endParaRPr lang="en-US" sz="1400" b="1" dirty="0">
              <a:solidFill>
                <a:schemeClr val="accent1">
                  <a:lumMod val="20000"/>
                  <a:lumOff val="80000"/>
                </a:schemeClr>
              </a:solidFill>
              <a:latin typeface="SassoonPrimaryInfant" pitchFamily="2" charset="0"/>
            </a:endParaRPr>
          </a:p>
          <a:p>
            <a:pPr algn="ctr"/>
            <a:r>
              <a:rPr lang="en-GB" sz="1050" dirty="0">
                <a:solidFill>
                  <a:schemeClr val="accent1">
                    <a:lumMod val="20000"/>
                    <a:lumOff val="80000"/>
                  </a:schemeClr>
                </a:solidFill>
              </a:rPr>
              <a:t>https://bedslutonchildrenshealth.nhs.uk/services/bedfordshire-and-luton-childrens-speech-and-language-therapy-service/</a:t>
            </a:r>
          </a:p>
        </p:txBody>
      </p:sp>
      <p:pic>
        <p:nvPicPr>
          <p:cNvPr id="24578" name="Picture 2" descr="Profile for Bedford Borough Local Offer">
            <a:extLst>
              <a:ext uri="{FF2B5EF4-FFF2-40B4-BE49-F238E27FC236}">
                <a16:creationId xmlns:a16="http://schemas.microsoft.com/office/drawing/2014/main" id="{81124888-3157-4596-BD8B-AEEDCFAD7FA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95402" y="856184"/>
            <a:ext cx="1323158" cy="1329065"/>
          </a:xfrm>
          <a:prstGeom prst="rect">
            <a:avLst/>
          </a:prstGeom>
          <a:noFill/>
          <a:extLst>
            <a:ext uri="{909E8E84-426E-40DD-AFC4-6F175D3DCCD1}">
              <a14:hiddenFill xmlns:a14="http://schemas.microsoft.com/office/drawing/2010/main">
                <a:solidFill>
                  <a:srgbClr val="FFFFFF"/>
                </a:solidFill>
              </a14:hiddenFill>
            </a:ext>
          </a:extLst>
        </p:spPr>
      </p:pic>
      <p:pic>
        <p:nvPicPr>
          <p:cNvPr id="24580" name="Picture 4" descr="Home | Bedford Borough Parent Carer Forum">
            <a:extLst>
              <a:ext uri="{FF2B5EF4-FFF2-40B4-BE49-F238E27FC236}">
                <a16:creationId xmlns:a16="http://schemas.microsoft.com/office/drawing/2014/main" id="{BFA39487-D380-4741-9649-F025DD13631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87856" y="1057580"/>
            <a:ext cx="2286238" cy="8488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788871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AEF603-7C47-4D06-A3F8-08E005B01314}"/>
              </a:ext>
            </a:extLst>
          </p:cNvPr>
          <p:cNvSpPr>
            <a:spLocks noGrp="1"/>
          </p:cNvSpPr>
          <p:nvPr>
            <p:ph type="title"/>
          </p:nvPr>
        </p:nvSpPr>
        <p:spPr>
          <a:xfrm>
            <a:off x="1064583" y="1124175"/>
            <a:ext cx="9601196" cy="1303867"/>
          </a:xfrm>
        </p:spPr>
        <p:txBody>
          <a:bodyPr/>
          <a:lstStyle/>
          <a:p>
            <a:r>
              <a:rPr lang="en-US" b="1" u="sng" dirty="0">
                <a:latin typeface="SassoonPrimaryInfant" pitchFamily="2" charset="0"/>
              </a:rPr>
              <a:t>Contact Details</a:t>
            </a:r>
            <a:endParaRPr lang="en-GB" b="1" u="sng" dirty="0">
              <a:latin typeface="SassoonPrimaryInfant" pitchFamily="2" charset="0"/>
            </a:endParaRPr>
          </a:p>
        </p:txBody>
      </p:sp>
      <p:graphicFrame>
        <p:nvGraphicFramePr>
          <p:cNvPr id="4" name="Content Placeholder 3">
            <a:extLst>
              <a:ext uri="{FF2B5EF4-FFF2-40B4-BE49-F238E27FC236}">
                <a16:creationId xmlns:a16="http://schemas.microsoft.com/office/drawing/2014/main" id="{510B1C67-99BF-4C85-A0D4-4934CA217259}"/>
              </a:ext>
            </a:extLst>
          </p:cNvPr>
          <p:cNvGraphicFramePr>
            <a:graphicFrameLocks noGrp="1"/>
          </p:cNvGraphicFramePr>
          <p:nvPr>
            <p:ph idx="1"/>
            <p:extLst>
              <p:ext uri="{D42A27DB-BD31-4B8C-83A1-F6EECF244321}">
                <p14:modId xmlns:p14="http://schemas.microsoft.com/office/powerpoint/2010/main" val="1233298845"/>
              </p:ext>
            </p:extLst>
          </p:nvPr>
        </p:nvGraphicFramePr>
        <p:xfrm>
          <a:off x="2888937" y="3009102"/>
          <a:ext cx="6414125" cy="2302994"/>
        </p:xfrm>
        <a:graphic>
          <a:graphicData uri="http://schemas.openxmlformats.org/drawingml/2006/table">
            <a:tbl>
              <a:tblPr firstRow="1" firstCol="1" lastRow="1" lastCol="1" bandRow="1" bandCol="1">
                <a:tableStyleId>{5C22544A-7EE6-4342-B048-85BDC9FD1C3A}</a:tableStyleId>
              </a:tblPr>
              <a:tblGrid>
                <a:gridCol w="2697167">
                  <a:extLst>
                    <a:ext uri="{9D8B030D-6E8A-4147-A177-3AD203B41FA5}">
                      <a16:colId xmlns:a16="http://schemas.microsoft.com/office/drawing/2014/main" val="3907809373"/>
                    </a:ext>
                  </a:extLst>
                </a:gridCol>
                <a:gridCol w="3716958">
                  <a:extLst>
                    <a:ext uri="{9D8B030D-6E8A-4147-A177-3AD203B41FA5}">
                      <a16:colId xmlns:a16="http://schemas.microsoft.com/office/drawing/2014/main" val="246373036"/>
                    </a:ext>
                  </a:extLst>
                </a:gridCol>
              </a:tblGrid>
              <a:tr h="346657">
                <a:tc>
                  <a:txBody>
                    <a:bodyPr/>
                    <a:lstStyle/>
                    <a:p>
                      <a:pPr>
                        <a:lnSpc>
                          <a:spcPct val="110000"/>
                        </a:lnSpc>
                        <a:spcAft>
                          <a:spcPts val="600"/>
                        </a:spcAft>
                      </a:pPr>
                      <a:r>
                        <a:rPr lang="en-US" sz="1800" dirty="0">
                          <a:solidFill>
                            <a:schemeClr val="tx1"/>
                          </a:solidFill>
                          <a:effectLst/>
                          <a:latin typeface="SassoonPrimaryInfant" pitchFamily="2" charset="0"/>
                        </a:rPr>
                        <a:t>Name of School</a:t>
                      </a:r>
                      <a:endParaRPr lang="en-GB" sz="1800" dirty="0">
                        <a:solidFill>
                          <a:schemeClr val="tx1"/>
                        </a:solidFill>
                        <a:effectLst/>
                        <a:latin typeface="SassoonPrimaryInfant" pitchFamily="2" charset="0"/>
                        <a:ea typeface="MS Mincho" panose="02020609040205080304" pitchFamily="49" charset="-128"/>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10000"/>
                        </a:lnSpc>
                        <a:spcAft>
                          <a:spcPts val="600"/>
                        </a:spcAft>
                      </a:pPr>
                      <a:r>
                        <a:rPr lang="en-US" sz="1800" b="0" dirty="0">
                          <a:solidFill>
                            <a:schemeClr val="tx1"/>
                          </a:solidFill>
                          <a:effectLst/>
                          <a:latin typeface="SassoonPrimaryInfant" pitchFamily="2" charset="0"/>
                        </a:rPr>
                        <a:t>St John Rigby Catholic Primary School</a:t>
                      </a:r>
                      <a:endParaRPr lang="en-GB" sz="1800" b="0" dirty="0">
                        <a:solidFill>
                          <a:schemeClr val="tx1"/>
                        </a:solidFill>
                        <a:effectLst/>
                        <a:latin typeface="SassoonPrimaryInfant" pitchFamily="2" charset="0"/>
                        <a:ea typeface="MS Mincho" panose="02020609040205080304" pitchFamily="49" charset="-128"/>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73148238"/>
                  </a:ext>
                </a:extLst>
              </a:tr>
              <a:tr h="317325">
                <a:tc>
                  <a:txBody>
                    <a:bodyPr/>
                    <a:lstStyle/>
                    <a:p>
                      <a:pPr>
                        <a:lnSpc>
                          <a:spcPct val="110000"/>
                        </a:lnSpc>
                        <a:spcAft>
                          <a:spcPts val="600"/>
                        </a:spcAft>
                      </a:pPr>
                      <a:r>
                        <a:rPr lang="en-US" sz="1800">
                          <a:solidFill>
                            <a:schemeClr val="tx1"/>
                          </a:solidFill>
                          <a:effectLst/>
                          <a:latin typeface="SassoonPrimaryInfant" pitchFamily="2" charset="0"/>
                        </a:rPr>
                        <a:t>Type of setting</a:t>
                      </a:r>
                      <a:endParaRPr lang="en-GB" sz="1800">
                        <a:solidFill>
                          <a:schemeClr val="tx1"/>
                        </a:solidFill>
                        <a:effectLst/>
                        <a:latin typeface="SassoonPrimaryInfant" pitchFamily="2" charset="0"/>
                        <a:ea typeface="MS Mincho" panose="02020609040205080304" pitchFamily="49" charset="-128"/>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10000"/>
                        </a:lnSpc>
                        <a:spcAft>
                          <a:spcPts val="600"/>
                        </a:spcAft>
                      </a:pPr>
                      <a:r>
                        <a:rPr lang="en-US" sz="1800" b="0" dirty="0">
                          <a:solidFill>
                            <a:schemeClr val="tx1"/>
                          </a:solidFill>
                          <a:effectLst/>
                          <a:latin typeface="SassoonPrimaryInfant" pitchFamily="2" charset="0"/>
                        </a:rPr>
                        <a:t>Primary School 4-11 </a:t>
                      </a:r>
                      <a:endParaRPr lang="en-GB" sz="1800" b="0" dirty="0">
                        <a:solidFill>
                          <a:schemeClr val="tx1"/>
                        </a:solidFill>
                        <a:effectLst/>
                        <a:latin typeface="SassoonPrimaryInfant" pitchFamily="2" charset="0"/>
                        <a:ea typeface="MS Mincho" panose="02020609040205080304" pitchFamily="49" charset="-128"/>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55853810"/>
                  </a:ext>
                </a:extLst>
              </a:tr>
              <a:tr h="320279">
                <a:tc>
                  <a:txBody>
                    <a:bodyPr/>
                    <a:lstStyle/>
                    <a:p>
                      <a:pPr>
                        <a:lnSpc>
                          <a:spcPct val="110000"/>
                        </a:lnSpc>
                        <a:spcAft>
                          <a:spcPts val="600"/>
                        </a:spcAft>
                      </a:pPr>
                      <a:r>
                        <a:rPr lang="en-US" sz="1800" dirty="0">
                          <a:solidFill>
                            <a:schemeClr val="tx1"/>
                          </a:solidFill>
                          <a:effectLst/>
                          <a:latin typeface="SassoonPrimaryInfant" pitchFamily="2" charset="0"/>
                        </a:rPr>
                        <a:t>Name of SENDCO</a:t>
                      </a:r>
                      <a:endParaRPr lang="en-GB" sz="1800" dirty="0">
                        <a:solidFill>
                          <a:schemeClr val="tx1"/>
                        </a:solidFill>
                        <a:effectLst/>
                        <a:latin typeface="SassoonPrimaryInfant" pitchFamily="2" charset="0"/>
                        <a:ea typeface="MS Mincho" panose="02020609040205080304" pitchFamily="49" charset="-128"/>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10000"/>
                        </a:lnSpc>
                        <a:spcAft>
                          <a:spcPts val="600"/>
                        </a:spcAft>
                      </a:pPr>
                      <a:r>
                        <a:rPr lang="en-US" sz="1800" b="0" dirty="0">
                          <a:solidFill>
                            <a:schemeClr val="tx1"/>
                          </a:solidFill>
                          <a:effectLst/>
                          <a:latin typeface="SassoonPrimaryInfant" pitchFamily="2" charset="0"/>
                          <a:ea typeface="MS Mincho" panose="02020609040205080304" pitchFamily="49" charset="-128"/>
                          <a:cs typeface="Times New Roman" panose="02020603050405020304" pitchFamily="18" charset="0"/>
                        </a:rPr>
                        <a:t>Hannah Ball</a:t>
                      </a:r>
                      <a:endParaRPr lang="en-GB" sz="1800" b="0" dirty="0">
                        <a:solidFill>
                          <a:schemeClr val="tx1"/>
                        </a:solidFill>
                        <a:effectLst/>
                        <a:latin typeface="SassoonPrimaryInfant" pitchFamily="2" charset="0"/>
                        <a:ea typeface="MS Mincho" panose="02020609040205080304" pitchFamily="49" charset="-128"/>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16382381"/>
                  </a:ext>
                </a:extLst>
              </a:tr>
              <a:tr h="319596">
                <a:tc>
                  <a:txBody>
                    <a:bodyPr/>
                    <a:lstStyle/>
                    <a:p>
                      <a:pPr>
                        <a:lnSpc>
                          <a:spcPct val="110000"/>
                        </a:lnSpc>
                        <a:spcAft>
                          <a:spcPts val="600"/>
                        </a:spcAft>
                      </a:pPr>
                      <a:r>
                        <a:rPr lang="en-US" sz="1800">
                          <a:solidFill>
                            <a:schemeClr val="tx1"/>
                          </a:solidFill>
                          <a:effectLst/>
                          <a:latin typeface="SassoonPrimaryInfant" pitchFamily="2" charset="0"/>
                        </a:rPr>
                        <a:t>Address</a:t>
                      </a:r>
                      <a:endParaRPr lang="en-GB" sz="1800">
                        <a:solidFill>
                          <a:schemeClr val="tx1"/>
                        </a:solidFill>
                        <a:effectLst/>
                        <a:latin typeface="SassoonPrimaryInfant" pitchFamily="2" charset="0"/>
                        <a:ea typeface="MS Mincho" panose="02020609040205080304" pitchFamily="49" charset="-128"/>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spcAft>
                          <a:spcPts val="0"/>
                        </a:spcAft>
                      </a:pPr>
                      <a:r>
                        <a:rPr lang="en-GB" sz="1800" b="0" kern="1200" dirty="0">
                          <a:solidFill>
                            <a:schemeClr val="tx1"/>
                          </a:solidFill>
                          <a:effectLst/>
                          <a:latin typeface="SassoonPrimaryInfant" pitchFamily="2" charset="0"/>
                        </a:rPr>
                        <a:t>Polhill Avenue Bedford, MK41 9DQ</a:t>
                      </a:r>
                      <a:endParaRPr lang="en-GB" sz="1800" b="0" dirty="0">
                        <a:solidFill>
                          <a:schemeClr val="tx1"/>
                        </a:solidFill>
                        <a:effectLst/>
                        <a:latin typeface="SassoonPrimaryInfant" pitchFamily="2"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24875758"/>
                  </a:ext>
                </a:extLst>
              </a:tr>
              <a:tr h="292963">
                <a:tc>
                  <a:txBody>
                    <a:bodyPr/>
                    <a:lstStyle/>
                    <a:p>
                      <a:pPr>
                        <a:lnSpc>
                          <a:spcPct val="110000"/>
                        </a:lnSpc>
                        <a:spcAft>
                          <a:spcPts val="600"/>
                        </a:spcAft>
                      </a:pPr>
                      <a:r>
                        <a:rPr lang="en-US" sz="1800" dirty="0">
                          <a:solidFill>
                            <a:schemeClr val="tx1"/>
                          </a:solidFill>
                          <a:effectLst/>
                          <a:latin typeface="SassoonPrimaryInfant" pitchFamily="2" charset="0"/>
                        </a:rPr>
                        <a:t>Phone Number of SENDCO</a:t>
                      </a:r>
                      <a:endParaRPr lang="en-GB" sz="1800" dirty="0">
                        <a:solidFill>
                          <a:schemeClr val="tx1"/>
                        </a:solidFill>
                        <a:effectLst/>
                        <a:latin typeface="SassoonPrimaryInfant" pitchFamily="2" charset="0"/>
                        <a:ea typeface="MS Mincho" panose="02020609040205080304" pitchFamily="49" charset="-128"/>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10000"/>
                        </a:lnSpc>
                        <a:spcAft>
                          <a:spcPts val="600"/>
                        </a:spcAft>
                      </a:pPr>
                      <a:r>
                        <a:rPr lang="en-US" sz="1800" b="0">
                          <a:solidFill>
                            <a:schemeClr val="tx1"/>
                          </a:solidFill>
                          <a:effectLst/>
                          <a:latin typeface="SassoonPrimaryInfant" pitchFamily="2" charset="0"/>
                        </a:rPr>
                        <a:t>01234 401900</a:t>
                      </a:r>
                      <a:endParaRPr lang="en-GB" sz="1800" b="0">
                        <a:solidFill>
                          <a:schemeClr val="tx1"/>
                        </a:solidFill>
                        <a:effectLst/>
                        <a:latin typeface="SassoonPrimaryInfant" pitchFamily="2" charset="0"/>
                        <a:ea typeface="MS Mincho" panose="02020609040205080304" pitchFamily="49" charset="-128"/>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844559725"/>
                  </a:ext>
                </a:extLst>
              </a:tr>
              <a:tr h="352153">
                <a:tc>
                  <a:txBody>
                    <a:bodyPr/>
                    <a:lstStyle/>
                    <a:p>
                      <a:pPr>
                        <a:lnSpc>
                          <a:spcPct val="110000"/>
                        </a:lnSpc>
                        <a:spcAft>
                          <a:spcPts val="600"/>
                        </a:spcAft>
                      </a:pPr>
                      <a:r>
                        <a:rPr lang="en-US" sz="1800">
                          <a:solidFill>
                            <a:schemeClr val="tx1"/>
                          </a:solidFill>
                          <a:effectLst/>
                          <a:latin typeface="SassoonPrimaryInfant" pitchFamily="2" charset="0"/>
                        </a:rPr>
                        <a:t>Email of SENCo</a:t>
                      </a:r>
                      <a:endParaRPr lang="en-GB" sz="1800">
                        <a:solidFill>
                          <a:schemeClr val="tx1"/>
                        </a:solidFill>
                        <a:effectLst/>
                        <a:latin typeface="SassoonPrimaryInfant" pitchFamily="2" charset="0"/>
                        <a:ea typeface="MS Mincho" panose="02020609040205080304" pitchFamily="49" charset="-128"/>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10000"/>
                        </a:lnSpc>
                        <a:spcAft>
                          <a:spcPts val="600"/>
                        </a:spcAft>
                      </a:pPr>
                      <a:r>
                        <a:rPr lang="en-US" sz="1800" b="0" u="sng" dirty="0">
                          <a:solidFill>
                            <a:schemeClr val="tx1"/>
                          </a:solidFill>
                          <a:effectLst/>
                          <a:latin typeface="SassoonPrimaryInfant" pitchFamily="2" charset="0"/>
                          <a:hlinkClick r:id="rId2">
                            <a:extLst>
                              <a:ext uri="{A12FA001-AC4F-418D-AE19-62706E023703}">
                                <ahyp:hlinkClr xmlns:ahyp="http://schemas.microsoft.com/office/drawing/2018/hyperlinkcolor" val="tx"/>
                              </a:ext>
                            </a:extLst>
                          </a:hlinkClick>
                        </a:rPr>
                        <a:t>hball@sjr.beds.olcatschools.org</a:t>
                      </a:r>
                      <a:r>
                        <a:rPr lang="en-US" sz="1800" b="0" dirty="0">
                          <a:solidFill>
                            <a:schemeClr val="tx1"/>
                          </a:solidFill>
                          <a:effectLst/>
                          <a:latin typeface="SassoonPrimaryInfant" pitchFamily="2" charset="0"/>
                        </a:rPr>
                        <a:t> </a:t>
                      </a:r>
                      <a:endParaRPr lang="en-GB" sz="1800" b="0" dirty="0">
                        <a:solidFill>
                          <a:schemeClr val="tx1"/>
                        </a:solidFill>
                        <a:effectLst/>
                        <a:latin typeface="SassoonPrimaryInfant" pitchFamily="2" charset="0"/>
                        <a:ea typeface="MS Mincho" panose="02020609040205080304" pitchFamily="49" charset="-128"/>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07918732"/>
                  </a:ext>
                </a:extLst>
              </a:tr>
              <a:tr h="352153">
                <a:tc>
                  <a:txBody>
                    <a:bodyPr/>
                    <a:lstStyle/>
                    <a:p>
                      <a:pPr>
                        <a:lnSpc>
                          <a:spcPct val="110000"/>
                        </a:lnSpc>
                        <a:spcAft>
                          <a:spcPts val="600"/>
                        </a:spcAft>
                      </a:pPr>
                      <a:r>
                        <a:rPr lang="en-US" sz="1800">
                          <a:solidFill>
                            <a:schemeClr val="tx1"/>
                          </a:solidFill>
                          <a:effectLst/>
                          <a:latin typeface="SassoonPrimaryInfant" pitchFamily="2" charset="0"/>
                        </a:rPr>
                        <a:t>Website</a:t>
                      </a:r>
                      <a:endParaRPr lang="en-GB" sz="1800">
                        <a:solidFill>
                          <a:schemeClr val="tx1"/>
                        </a:solidFill>
                        <a:effectLst/>
                        <a:latin typeface="SassoonPrimaryInfant" pitchFamily="2" charset="0"/>
                        <a:ea typeface="MS Mincho" panose="02020609040205080304" pitchFamily="49" charset="-128"/>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10000"/>
                        </a:lnSpc>
                        <a:spcAft>
                          <a:spcPts val="600"/>
                        </a:spcAft>
                      </a:pPr>
                      <a:r>
                        <a:rPr lang="en-US" sz="1800" b="0" u="sng" dirty="0">
                          <a:solidFill>
                            <a:schemeClr val="tx1"/>
                          </a:solidFill>
                          <a:effectLst/>
                          <a:latin typeface="SassoonPrimaryInfant" pitchFamily="2" charset="0"/>
                          <a:hlinkClick r:id="rId3">
                            <a:extLst>
                              <a:ext uri="{A12FA001-AC4F-418D-AE19-62706E023703}">
                                <ahyp:hlinkClr xmlns:ahyp="http://schemas.microsoft.com/office/drawing/2018/hyperlinkcolor" val="tx"/>
                              </a:ext>
                            </a:extLst>
                          </a:hlinkClick>
                        </a:rPr>
                        <a:t>https://www.stjohnrigby.org/</a:t>
                      </a:r>
                      <a:r>
                        <a:rPr lang="en-US" sz="1800" b="0" dirty="0">
                          <a:solidFill>
                            <a:schemeClr val="tx1"/>
                          </a:solidFill>
                          <a:effectLst/>
                          <a:latin typeface="SassoonPrimaryInfant" pitchFamily="2" charset="0"/>
                        </a:rPr>
                        <a:t> </a:t>
                      </a:r>
                      <a:endParaRPr lang="en-GB" sz="1800" b="0" dirty="0">
                        <a:solidFill>
                          <a:schemeClr val="tx1"/>
                        </a:solidFill>
                        <a:effectLst/>
                        <a:latin typeface="SassoonPrimaryInfant" pitchFamily="2" charset="0"/>
                        <a:ea typeface="MS Mincho" panose="02020609040205080304" pitchFamily="49" charset="-128"/>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561895807"/>
                  </a:ext>
                </a:extLst>
              </a:tr>
            </a:tbl>
          </a:graphicData>
        </a:graphic>
      </p:graphicFrame>
      <p:pic>
        <p:nvPicPr>
          <p:cNvPr id="25602" name="Picture 2" descr="https://symbols.widgitonline.com/widgit/col/190x116.25/bycc/English_UK/phone/VPRES/NoTags/20800200130000000.sym.png?showPlurals=0&amp;showPronouns=0&amp;showDemonstratives=0&amp;showImperatives=0&amp;skinTone=1&amp;varyGroupSkinTones=1">
            <a:extLst>
              <a:ext uri="{FF2B5EF4-FFF2-40B4-BE49-F238E27FC236}">
                <a16:creationId xmlns:a16="http://schemas.microsoft.com/office/drawing/2014/main" id="{EA1582DF-10FF-4331-A1D3-E56830195DC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6221" y="831843"/>
            <a:ext cx="1308699" cy="14187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7311283"/>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26B73EA72826D47B48C09381F90DBFE" ma:contentTypeVersion="13" ma:contentTypeDescription="Create a new document." ma:contentTypeScope="" ma:versionID="208b239786dfe101c71c13f7fb22d46d">
  <xsd:schema xmlns:xsd="http://www.w3.org/2001/XMLSchema" xmlns:xs="http://www.w3.org/2001/XMLSchema" xmlns:p="http://schemas.microsoft.com/office/2006/metadata/properties" xmlns:ns2="7e6fe717-dd32-4e70-b618-fc334b041ff6" targetNamespace="http://schemas.microsoft.com/office/2006/metadata/properties" ma:root="true" ma:fieldsID="724546c95c6ebe52b4ec386dbade7fa8" ns2:_="">
    <xsd:import namespace="7e6fe717-dd32-4e70-b618-fc334b041ff6"/>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e6fe717-dd32-4e70-b618-fc334b041ff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950cb698-b910-40a7-b983-0c7377c9814d"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0"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7e6fe717-dd32-4e70-b618-fc334b041ff6">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2BFC57F-1C50-4DA9-B7B1-14F9175396F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e6fe717-dd32-4e70-b618-fc334b041ff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2D58175-537A-4570-9387-8242C24B0889}">
  <ds:schemaRefs>
    <ds:schemaRef ds:uri="http://schemas.microsoft.com/sharepoint/v3/contenttype/forms"/>
  </ds:schemaRefs>
</ds:datastoreItem>
</file>

<file path=customXml/itemProps3.xml><?xml version="1.0" encoding="utf-8"?>
<ds:datastoreItem xmlns:ds="http://schemas.openxmlformats.org/officeDocument/2006/customXml" ds:itemID="{AB821888-242E-4EF3-9531-F080C490A975}">
  <ds:schemaRefs>
    <ds:schemaRef ds:uri="http://schemas.microsoft.com/office/2006/documentManagement/types"/>
    <ds:schemaRef ds:uri="http://schemas.openxmlformats.org/package/2006/metadata/core-properties"/>
    <ds:schemaRef ds:uri="http://purl.org/dc/terms/"/>
    <ds:schemaRef ds:uri="http://purl.org/dc/dcmitype/"/>
    <ds:schemaRef ds:uri="7e6fe717-dd32-4e70-b618-fc334b041ff6"/>
    <ds:schemaRef ds:uri="http://purl.org/dc/elements/1.1/"/>
    <ds:schemaRef ds:uri="http://schemas.microsoft.com/office/2006/metadata/properties"/>
    <ds:schemaRef ds:uri="http://schemas.microsoft.com/office/infopath/2007/PartnerControl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Organic</Template>
  <TotalTime>780</TotalTime>
  <Words>2312</Words>
  <Application>Microsoft Office PowerPoint</Application>
  <PresentationFormat>Widescreen</PresentationFormat>
  <Paragraphs>210</Paragraphs>
  <Slides>27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27</vt:i4>
      </vt:variant>
    </vt:vector>
  </HeadingPairs>
  <TitlesOfParts>
    <vt:vector size="33" baseType="lpstr">
      <vt:lpstr>MS Mincho</vt:lpstr>
      <vt:lpstr>Arial</vt:lpstr>
      <vt:lpstr>Garamond</vt:lpstr>
      <vt:lpstr>SassoonPrimaryInfant</vt:lpstr>
      <vt:lpstr>Times New Roman</vt:lpstr>
      <vt:lpstr>Organic</vt:lpstr>
      <vt:lpstr>Special Educational Needs and Disabilities  Information Report  2025-2026</vt:lpstr>
      <vt:lpstr>Hello and Welcome</vt:lpstr>
      <vt:lpstr>Our Inclusion Statement</vt:lpstr>
      <vt:lpstr>What types of SEND do we provide for?</vt:lpstr>
      <vt:lpstr>How do we identify SEND and assess needs?</vt:lpstr>
      <vt:lpstr>What is our approach to teaching children with SEND?</vt:lpstr>
      <vt:lpstr>What is our approach to teaching children with SEND?</vt:lpstr>
      <vt:lpstr>How do we adapt the curriculum and environment for pupils with SEND?</vt:lpstr>
      <vt:lpstr>What different teaching approaches do we have for pupils with SEND?</vt:lpstr>
      <vt:lpstr>PowerPoint Presentation</vt:lpstr>
      <vt:lpstr>PowerPoint Presentation</vt:lpstr>
      <vt:lpstr>PowerPoint Presentation</vt:lpstr>
      <vt:lpstr>PowerPoint Presentation</vt:lpstr>
      <vt:lpstr>How do we assess and review the  progress of SEND learners?</vt:lpstr>
      <vt:lpstr>How can parents support their child?</vt:lpstr>
      <vt:lpstr>How do we ensure each child’s  voice is heard for SEND?</vt:lpstr>
      <vt:lpstr>How do we include all children  beyond lessons?</vt:lpstr>
      <vt:lpstr>How do we ensure staff have the expertise  to support children with SEND?</vt:lpstr>
      <vt:lpstr>How does the school support children who are looked  after by the Local Authority?</vt:lpstr>
      <vt:lpstr>How will school support my child in a transfer  between phases of education?</vt:lpstr>
      <vt:lpstr>How do we ensure our school is accessible for all?</vt:lpstr>
      <vt:lpstr>PowerPoint Presentation</vt:lpstr>
      <vt:lpstr>How do we prevent bullying?</vt:lpstr>
      <vt:lpstr>Further Information</vt:lpstr>
      <vt:lpstr>Complaints </vt:lpstr>
      <vt:lpstr>Further Support Services</vt:lpstr>
      <vt:lpstr>Contact Details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Special Educational Needs and Disabilities  Information Report  2024-2025</dc:title>
  <dc:creator>Hannah Ball</dc:creator>
  <cp:lastModifiedBy>M Zafar</cp:lastModifiedBy>
  <cp:revision>38</cp:revision>
  <cp:lastPrinted>2025-03-25T15:56:15Z</cp:lastPrinted>
  <dcterms:created xsi:type="dcterms:W3CDTF">2025-03-19T13:54:03Z</dcterms:created>
  <dcterms:modified xsi:type="dcterms:W3CDTF">2025-12-15T11:09:00Z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0x010100726B73EA72826D47B48C09381F90DBFE</vt:lpwstr>
  </property>
  <property fmtid="{D5CDD505-2E9C-101B-9397-08002B2CF9AE}" pid="3" name="MediaServiceImageTags">
    <vt:lpwstr/>
  </property>
</Properties>
</file>